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35"/>
  </p:notesMasterIdLst>
  <p:sldIdLst>
    <p:sldId id="264" r:id="rId5"/>
    <p:sldId id="379" r:id="rId6"/>
    <p:sldId id="372" r:id="rId7"/>
    <p:sldId id="297" r:id="rId8"/>
    <p:sldId id="258" r:id="rId9"/>
    <p:sldId id="380" r:id="rId10"/>
    <p:sldId id="353" r:id="rId11"/>
    <p:sldId id="300" r:id="rId12"/>
    <p:sldId id="356" r:id="rId13"/>
    <p:sldId id="375" r:id="rId14"/>
    <p:sldId id="357" r:id="rId15"/>
    <p:sldId id="358" r:id="rId16"/>
    <p:sldId id="368" r:id="rId17"/>
    <p:sldId id="259" r:id="rId18"/>
    <p:sldId id="349" r:id="rId19"/>
    <p:sldId id="298" r:id="rId20"/>
    <p:sldId id="369" r:id="rId21"/>
    <p:sldId id="388" r:id="rId22"/>
    <p:sldId id="267" r:id="rId23"/>
    <p:sldId id="272" r:id="rId24"/>
    <p:sldId id="382" r:id="rId25"/>
    <p:sldId id="383" r:id="rId26"/>
    <p:sldId id="384" r:id="rId27"/>
    <p:sldId id="385" r:id="rId28"/>
    <p:sldId id="386" r:id="rId29"/>
    <p:sldId id="387" r:id="rId30"/>
    <p:sldId id="390" r:id="rId31"/>
    <p:sldId id="371" r:id="rId32"/>
    <p:sldId id="389" r:id="rId33"/>
    <p:sldId id="296" r:id="rId34"/>
  </p:sldIdLst>
  <p:sldSz cx="12244388"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54">
          <p15:clr>
            <a:srgbClr val="A4A3A4"/>
          </p15:clr>
        </p15:guide>
        <p15:guide id="2" orient="horz" pos="569">
          <p15:clr>
            <a:srgbClr val="A4A3A4"/>
          </p15:clr>
        </p15:guide>
        <p15:guide id="3" orient="horz" pos="683">
          <p15:clr>
            <a:srgbClr val="A4A3A4"/>
          </p15:clr>
        </p15:guide>
        <p15:guide id="4" orient="horz" pos="4088">
          <p15:clr>
            <a:srgbClr val="A4A3A4"/>
          </p15:clr>
        </p15:guide>
        <p15:guide id="5" orient="horz" pos="110">
          <p15:clr>
            <a:srgbClr val="A4A3A4"/>
          </p15:clr>
        </p15:guide>
        <p15:guide id="6" pos="7410">
          <p15:clr>
            <a:srgbClr val="A4A3A4"/>
          </p15:clr>
        </p15:guide>
        <p15:guide id="7" pos="2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rsavsky, Thomas" initials="V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CEE"/>
    <a:srgbClr val="008F00"/>
    <a:srgbClr val="73FB79"/>
    <a:srgbClr val="A8FFD3"/>
    <a:srgbClr val="7AD185"/>
    <a:srgbClr val="008E47"/>
    <a:srgbClr val="FFA400"/>
    <a:srgbClr val="3BDC66"/>
    <a:srgbClr val="CBCAFB"/>
    <a:srgbClr val="1C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BF1F2D-A87B-9469-2C4E-5036CD42C812}" v="49" dt="2025-02-18T08:35:02.3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4"/>
    <p:restoredTop sz="81436"/>
  </p:normalViewPr>
  <p:slideViewPr>
    <p:cSldViewPr snapToGrid="0" snapToObjects="1">
      <p:cViewPr>
        <p:scale>
          <a:sx n="53" d="100"/>
          <a:sy n="53" d="100"/>
        </p:scale>
        <p:origin x="776" y="716"/>
      </p:cViewPr>
      <p:guideLst>
        <p:guide orient="horz" pos="3154"/>
        <p:guide orient="horz" pos="569"/>
        <p:guide orient="horz" pos="683"/>
        <p:guide orient="horz" pos="4088"/>
        <p:guide orient="horz" pos="110"/>
        <p:guide pos="7410"/>
        <p:guide pos="2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al Stevenson" userId="S::coral.stevenson@manchester.ac.uk::b6d9b489-b35e-4936-85f1-9f0142a68e30" providerId="AD" clId="Web-{DCBF1F2D-A87B-9469-2C4E-5036CD42C812}"/>
    <pc:docChg chg="modSld">
      <pc:chgData name="Coral Stevenson" userId="S::coral.stevenson@manchester.ac.uk::b6d9b489-b35e-4936-85f1-9f0142a68e30" providerId="AD" clId="Web-{DCBF1F2D-A87B-9469-2C4E-5036CD42C812}" dt="2025-02-18T08:35:02.353" v="41" actId="1076"/>
      <pc:docMkLst>
        <pc:docMk/>
      </pc:docMkLst>
      <pc:sldChg chg="delSp modSp">
        <pc:chgData name="Coral Stevenson" userId="S::coral.stevenson@manchester.ac.uk::b6d9b489-b35e-4936-85f1-9f0142a68e30" providerId="AD" clId="Web-{DCBF1F2D-A87B-9469-2C4E-5036CD42C812}" dt="2025-02-18T08:21:29.218" v="1" actId="1076"/>
        <pc:sldMkLst>
          <pc:docMk/>
          <pc:sldMk cId="2169717014" sldId="264"/>
        </pc:sldMkLst>
        <pc:spChg chg="del">
          <ac:chgData name="Coral Stevenson" userId="S::coral.stevenson@manchester.ac.uk::b6d9b489-b35e-4936-85f1-9f0142a68e30" providerId="AD" clId="Web-{DCBF1F2D-A87B-9469-2C4E-5036CD42C812}" dt="2025-02-18T08:21:17.546" v="0"/>
          <ac:spMkLst>
            <pc:docMk/>
            <pc:sldMk cId="2169717014" sldId="264"/>
            <ac:spMk id="7" creationId="{225C2596-5352-D9E8-BC59-2A8032F16C2F}"/>
          </ac:spMkLst>
        </pc:spChg>
        <pc:spChg chg="mod">
          <ac:chgData name="Coral Stevenson" userId="S::coral.stevenson@manchester.ac.uk::b6d9b489-b35e-4936-85f1-9f0142a68e30" providerId="AD" clId="Web-{DCBF1F2D-A87B-9469-2C4E-5036CD42C812}" dt="2025-02-18T08:21:29.218" v="1" actId="1076"/>
          <ac:spMkLst>
            <pc:docMk/>
            <pc:sldMk cId="2169717014" sldId="264"/>
            <ac:spMk id="9" creationId="{EF480B67-A20A-7419-540D-38CDC6CB84EA}"/>
          </ac:spMkLst>
        </pc:spChg>
      </pc:sldChg>
      <pc:sldChg chg="modSp">
        <pc:chgData name="Coral Stevenson" userId="S::coral.stevenson@manchester.ac.uk::b6d9b489-b35e-4936-85f1-9f0142a68e30" providerId="AD" clId="Web-{DCBF1F2D-A87B-9469-2C4E-5036CD42C812}" dt="2025-02-18T08:25:46.163" v="4"/>
        <pc:sldMkLst>
          <pc:docMk/>
          <pc:sldMk cId="3975610437" sldId="300"/>
        </pc:sldMkLst>
        <pc:picChg chg="mod">
          <ac:chgData name="Coral Stevenson" userId="S::coral.stevenson@manchester.ac.uk::b6d9b489-b35e-4936-85f1-9f0142a68e30" providerId="AD" clId="Web-{DCBF1F2D-A87B-9469-2C4E-5036CD42C812}" dt="2025-02-18T08:25:46.163" v="4"/>
          <ac:picMkLst>
            <pc:docMk/>
            <pc:sldMk cId="3975610437" sldId="300"/>
            <ac:picMk id="5" creationId="{260DA944-8022-4D9F-BD21-146B479819D6}"/>
          </ac:picMkLst>
        </pc:picChg>
      </pc:sldChg>
      <pc:sldChg chg="modSp">
        <pc:chgData name="Coral Stevenson" userId="S::coral.stevenson@manchester.ac.uk::b6d9b489-b35e-4936-85f1-9f0142a68e30" providerId="AD" clId="Web-{DCBF1F2D-A87B-9469-2C4E-5036CD42C812}" dt="2025-02-18T08:30:03.751" v="18"/>
        <pc:sldMkLst>
          <pc:docMk/>
          <pc:sldMk cId="2523077633" sldId="369"/>
        </pc:sldMkLst>
        <pc:spChg chg="mod">
          <ac:chgData name="Coral Stevenson" userId="S::coral.stevenson@manchester.ac.uk::b6d9b489-b35e-4936-85f1-9f0142a68e30" providerId="AD" clId="Web-{DCBF1F2D-A87B-9469-2C4E-5036CD42C812}" dt="2025-02-18T08:30:03.751" v="18"/>
          <ac:spMkLst>
            <pc:docMk/>
            <pc:sldMk cId="2523077633" sldId="369"/>
            <ac:spMk id="2" creationId="{A4E56490-427F-4A5D-9F27-628D96491DF6}"/>
          </ac:spMkLst>
        </pc:spChg>
      </pc:sldChg>
      <pc:sldChg chg="modSp">
        <pc:chgData name="Coral Stevenson" userId="S::coral.stevenson@manchester.ac.uk::b6d9b489-b35e-4936-85f1-9f0142a68e30" providerId="AD" clId="Web-{DCBF1F2D-A87B-9469-2C4E-5036CD42C812}" dt="2025-02-18T08:35:02.353" v="41" actId="1076"/>
        <pc:sldMkLst>
          <pc:docMk/>
          <pc:sldMk cId="3547885845" sldId="371"/>
        </pc:sldMkLst>
        <pc:spChg chg="mod">
          <ac:chgData name="Coral Stevenson" userId="S::coral.stevenson@manchester.ac.uk::b6d9b489-b35e-4936-85f1-9f0142a68e30" providerId="AD" clId="Web-{DCBF1F2D-A87B-9469-2C4E-5036CD42C812}" dt="2025-02-18T08:34:39.759" v="40" actId="1076"/>
          <ac:spMkLst>
            <pc:docMk/>
            <pc:sldMk cId="3547885845" sldId="371"/>
            <ac:spMk id="4" creationId="{D4CD135D-06B6-58EC-2769-48B8BE8F4DBA}"/>
          </ac:spMkLst>
        </pc:spChg>
        <pc:spChg chg="mod">
          <ac:chgData name="Coral Stevenson" userId="S::coral.stevenson@manchester.ac.uk::b6d9b489-b35e-4936-85f1-9f0142a68e30" providerId="AD" clId="Web-{DCBF1F2D-A87B-9469-2C4E-5036CD42C812}" dt="2025-02-18T08:34:18.914" v="38" actId="1076"/>
          <ac:spMkLst>
            <pc:docMk/>
            <pc:sldMk cId="3547885845" sldId="371"/>
            <ac:spMk id="5" creationId="{02BBE530-7532-E3AC-FC5E-042F58BF03A1}"/>
          </ac:spMkLst>
        </pc:spChg>
        <pc:spChg chg="mod">
          <ac:chgData name="Coral Stevenson" userId="S::coral.stevenson@manchester.ac.uk::b6d9b489-b35e-4936-85f1-9f0142a68e30" providerId="AD" clId="Web-{DCBF1F2D-A87B-9469-2C4E-5036CD42C812}" dt="2025-02-18T08:33:24.553" v="34" actId="1076"/>
          <ac:spMkLst>
            <pc:docMk/>
            <pc:sldMk cId="3547885845" sldId="371"/>
            <ac:spMk id="6" creationId="{21305842-EF8E-FBB9-968E-BD96D9E48FCD}"/>
          </ac:spMkLst>
        </pc:spChg>
        <pc:spChg chg="mod">
          <ac:chgData name="Coral Stevenson" userId="S::coral.stevenson@manchester.ac.uk::b6d9b489-b35e-4936-85f1-9f0142a68e30" providerId="AD" clId="Web-{DCBF1F2D-A87B-9469-2C4E-5036CD42C812}" dt="2025-02-18T08:35:02.353" v="41" actId="1076"/>
          <ac:spMkLst>
            <pc:docMk/>
            <pc:sldMk cId="3547885845" sldId="371"/>
            <ac:spMk id="7" creationId="{72DAF5F0-E0B6-A3A3-FFAC-CF7F3AE17645}"/>
          </ac:spMkLst>
        </pc:spChg>
        <pc:spChg chg="mod">
          <ac:chgData name="Coral Stevenson" userId="S::coral.stevenson@manchester.ac.uk::b6d9b489-b35e-4936-85f1-9f0142a68e30" providerId="AD" clId="Web-{DCBF1F2D-A87B-9469-2C4E-5036CD42C812}" dt="2025-02-18T08:33:48.320" v="37" actId="1076"/>
          <ac:spMkLst>
            <pc:docMk/>
            <pc:sldMk cId="3547885845" sldId="371"/>
            <ac:spMk id="8" creationId="{117081A0-A644-5D1C-B1DA-8D4CE43C3D44}"/>
          </ac:spMkLst>
        </pc:spChg>
        <pc:spChg chg="mod">
          <ac:chgData name="Coral Stevenson" userId="S::coral.stevenson@manchester.ac.uk::b6d9b489-b35e-4936-85f1-9f0142a68e30" providerId="AD" clId="Web-{DCBF1F2D-A87B-9469-2C4E-5036CD42C812}" dt="2025-02-18T08:33:36.132" v="35" actId="1076"/>
          <ac:spMkLst>
            <pc:docMk/>
            <pc:sldMk cId="3547885845" sldId="371"/>
            <ac:spMk id="9" creationId="{F04B3E96-5D4B-1987-F11E-7D89DA42EBB6}"/>
          </ac:spMkLst>
        </pc:spChg>
        <pc:spChg chg="mod">
          <ac:chgData name="Coral Stevenson" userId="S::coral.stevenson@manchester.ac.uk::b6d9b489-b35e-4936-85f1-9f0142a68e30" providerId="AD" clId="Web-{DCBF1F2D-A87B-9469-2C4E-5036CD42C812}" dt="2025-02-18T08:34:31.930" v="39" actId="1076"/>
          <ac:spMkLst>
            <pc:docMk/>
            <pc:sldMk cId="3547885845" sldId="371"/>
            <ac:spMk id="11" creationId="{9783307A-E91D-6C3D-F00D-CBA0D01A84D2}"/>
          </ac:spMkLst>
        </pc:spChg>
        <pc:spChg chg="mod">
          <ac:chgData name="Coral Stevenson" userId="S::coral.stevenson@manchester.ac.uk::b6d9b489-b35e-4936-85f1-9f0142a68e30" providerId="AD" clId="Web-{DCBF1F2D-A87B-9469-2C4E-5036CD42C812}" dt="2025-02-18T08:33:02.459" v="32" actId="1076"/>
          <ac:spMkLst>
            <pc:docMk/>
            <pc:sldMk cId="3547885845" sldId="371"/>
            <ac:spMk id="12" creationId="{3077F029-1EC0-51BD-F958-2C45D98865DE}"/>
          </ac:spMkLst>
        </pc:spChg>
        <pc:spChg chg="mod">
          <ac:chgData name="Coral Stevenson" userId="S::coral.stevenson@manchester.ac.uk::b6d9b489-b35e-4936-85f1-9f0142a68e30" providerId="AD" clId="Web-{DCBF1F2D-A87B-9469-2C4E-5036CD42C812}" dt="2025-02-18T08:33:11.975" v="33" actId="1076"/>
          <ac:spMkLst>
            <pc:docMk/>
            <pc:sldMk cId="3547885845" sldId="371"/>
            <ac:spMk id="13" creationId="{5156B4EE-FACC-9517-271B-5C6B8BB87949}"/>
          </ac:spMkLst>
        </pc:spChg>
      </pc:sldChg>
      <pc:sldChg chg="modSp">
        <pc:chgData name="Coral Stevenson" userId="S::coral.stevenson@manchester.ac.uk::b6d9b489-b35e-4936-85f1-9f0142a68e30" providerId="AD" clId="Web-{DCBF1F2D-A87B-9469-2C4E-5036CD42C812}" dt="2025-02-18T08:26:58.415" v="10" actId="14100"/>
        <pc:sldMkLst>
          <pc:docMk/>
          <pc:sldMk cId="3160387604" sldId="375"/>
        </pc:sldMkLst>
        <pc:spChg chg="mod">
          <ac:chgData name="Coral Stevenson" userId="S::coral.stevenson@manchester.ac.uk::b6d9b489-b35e-4936-85f1-9f0142a68e30" providerId="AD" clId="Web-{DCBF1F2D-A87B-9469-2C4E-5036CD42C812}" dt="2025-02-18T08:26:58.415" v="10" actId="14100"/>
          <ac:spMkLst>
            <pc:docMk/>
            <pc:sldMk cId="3160387604" sldId="375"/>
            <ac:spMk id="2" creationId="{CE9F6DD5-8455-2B61-90FA-DBC013C4748A}"/>
          </ac:spMkLst>
        </pc:spChg>
      </pc:sldChg>
      <pc:sldChg chg="modSp">
        <pc:chgData name="Coral Stevenson" userId="S::coral.stevenson@manchester.ac.uk::b6d9b489-b35e-4936-85f1-9f0142a68e30" providerId="AD" clId="Web-{DCBF1F2D-A87B-9469-2C4E-5036CD42C812}" dt="2025-02-18T08:24:59.099" v="2" actId="20577"/>
        <pc:sldMkLst>
          <pc:docMk/>
          <pc:sldMk cId="3695842473" sldId="380"/>
        </pc:sldMkLst>
        <pc:spChg chg="mod">
          <ac:chgData name="Coral Stevenson" userId="S::coral.stevenson@manchester.ac.uk::b6d9b489-b35e-4936-85f1-9f0142a68e30" providerId="AD" clId="Web-{DCBF1F2D-A87B-9469-2C4E-5036CD42C812}" dt="2025-02-18T08:24:59.099" v="2" actId="20577"/>
          <ac:spMkLst>
            <pc:docMk/>
            <pc:sldMk cId="3695842473" sldId="380"/>
            <ac:spMk id="3" creationId="{ED668C17-FDBA-4159-A6E9-4A6BC1D5B8D3}"/>
          </ac:spMkLst>
        </pc:spChg>
      </pc:sldChg>
      <pc:sldChg chg="modSp">
        <pc:chgData name="Coral Stevenson" userId="S::coral.stevenson@manchester.ac.uk::b6d9b489-b35e-4936-85f1-9f0142a68e30" providerId="AD" clId="Web-{DCBF1F2D-A87B-9469-2C4E-5036CD42C812}" dt="2025-02-18T08:30:21.017" v="19"/>
        <pc:sldMkLst>
          <pc:docMk/>
          <pc:sldMk cId="454895701" sldId="382"/>
        </pc:sldMkLst>
        <pc:spChg chg="mod">
          <ac:chgData name="Coral Stevenson" userId="S::coral.stevenson@manchester.ac.uk::b6d9b489-b35e-4936-85f1-9f0142a68e30" providerId="AD" clId="Web-{DCBF1F2D-A87B-9469-2C4E-5036CD42C812}" dt="2025-02-18T08:30:21.017" v="19"/>
          <ac:spMkLst>
            <pc:docMk/>
            <pc:sldMk cId="454895701" sldId="382"/>
            <ac:spMk id="3" creationId="{06259565-3856-43CD-1230-F79511B688CA}"/>
          </ac:spMkLst>
        </pc:spChg>
      </pc:sldChg>
      <pc:sldChg chg="modSp">
        <pc:chgData name="Coral Stevenson" userId="S::coral.stevenson@manchester.ac.uk::b6d9b489-b35e-4936-85f1-9f0142a68e30" providerId="AD" clId="Web-{DCBF1F2D-A87B-9469-2C4E-5036CD42C812}" dt="2025-02-18T08:30:46.830" v="23" actId="14100"/>
        <pc:sldMkLst>
          <pc:docMk/>
          <pc:sldMk cId="2326104500" sldId="383"/>
        </pc:sldMkLst>
        <pc:spChg chg="mod">
          <ac:chgData name="Coral Stevenson" userId="S::coral.stevenson@manchester.ac.uk::b6d9b489-b35e-4936-85f1-9f0142a68e30" providerId="AD" clId="Web-{DCBF1F2D-A87B-9469-2C4E-5036CD42C812}" dt="2025-02-18T08:30:39.549" v="22" actId="14100"/>
          <ac:spMkLst>
            <pc:docMk/>
            <pc:sldMk cId="2326104500" sldId="383"/>
            <ac:spMk id="3" creationId="{759AB06C-D514-31EE-73FF-037DD33A8C3B}"/>
          </ac:spMkLst>
        </pc:spChg>
        <pc:spChg chg="mod">
          <ac:chgData name="Coral Stevenson" userId="S::coral.stevenson@manchester.ac.uk::b6d9b489-b35e-4936-85f1-9f0142a68e30" providerId="AD" clId="Web-{DCBF1F2D-A87B-9469-2C4E-5036CD42C812}" dt="2025-02-18T08:30:46.830" v="23" actId="14100"/>
          <ac:spMkLst>
            <pc:docMk/>
            <pc:sldMk cId="2326104500" sldId="383"/>
            <ac:spMk id="23" creationId="{E5C1AD1F-2302-A760-5EEE-4BFC132320E4}"/>
          </ac:spMkLst>
        </pc:spChg>
      </pc:sldChg>
      <pc:sldChg chg="modSp">
        <pc:chgData name="Coral Stevenson" userId="S::coral.stevenson@manchester.ac.uk::b6d9b489-b35e-4936-85f1-9f0142a68e30" providerId="AD" clId="Web-{DCBF1F2D-A87B-9469-2C4E-5036CD42C812}" dt="2025-02-18T08:31:02.674" v="25" actId="14100"/>
        <pc:sldMkLst>
          <pc:docMk/>
          <pc:sldMk cId="3683890093" sldId="384"/>
        </pc:sldMkLst>
        <pc:spChg chg="mod">
          <ac:chgData name="Coral Stevenson" userId="S::coral.stevenson@manchester.ac.uk::b6d9b489-b35e-4936-85f1-9f0142a68e30" providerId="AD" clId="Web-{DCBF1F2D-A87B-9469-2C4E-5036CD42C812}" dt="2025-02-18T08:29:21.890" v="17" actId="14100"/>
          <ac:spMkLst>
            <pc:docMk/>
            <pc:sldMk cId="3683890093" sldId="384"/>
            <ac:spMk id="2" creationId="{090645B3-AF8C-6E57-0B52-43B43AD3D304}"/>
          </ac:spMkLst>
        </pc:spChg>
        <pc:spChg chg="mod">
          <ac:chgData name="Coral Stevenson" userId="S::coral.stevenson@manchester.ac.uk::b6d9b489-b35e-4936-85f1-9f0142a68e30" providerId="AD" clId="Web-{DCBF1F2D-A87B-9469-2C4E-5036CD42C812}" dt="2025-02-18T08:31:02.674" v="25" actId="14100"/>
          <ac:spMkLst>
            <pc:docMk/>
            <pc:sldMk cId="3683890093" sldId="384"/>
            <ac:spMk id="3" creationId="{38FA52E5-BAB7-91CF-CCC9-493FFE43B4BA}"/>
          </ac:spMkLst>
        </pc:spChg>
      </pc:sldChg>
      <pc:sldChg chg="modSp">
        <pc:chgData name="Coral Stevenson" userId="S::coral.stevenson@manchester.ac.uk::b6d9b489-b35e-4936-85f1-9f0142a68e30" providerId="AD" clId="Web-{DCBF1F2D-A87B-9469-2C4E-5036CD42C812}" dt="2025-02-18T08:31:18.800" v="27" actId="14100"/>
        <pc:sldMkLst>
          <pc:docMk/>
          <pc:sldMk cId="2412704080" sldId="385"/>
        </pc:sldMkLst>
        <pc:spChg chg="mod">
          <ac:chgData name="Coral Stevenson" userId="S::coral.stevenson@manchester.ac.uk::b6d9b489-b35e-4936-85f1-9f0142a68e30" providerId="AD" clId="Web-{DCBF1F2D-A87B-9469-2C4E-5036CD42C812}" dt="2025-02-18T08:31:18.800" v="27" actId="14100"/>
          <ac:spMkLst>
            <pc:docMk/>
            <pc:sldMk cId="2412704080" sldId="385"/>
            <ac:spMk id="48" creationId="{A84EBA06-B21A-BD08-C9D6-966FAB368AC8}"/>
          </ac:spMkLst>
        </pc:spChg>
      </pc:sldChg>
      <pc:sldChg chg="modSp">
        <pc:chgData name="Coral Stevenson" userId="S::coral.stevenson@manchester.ac.uk::b6d9b489-b35e-4936-85f1-9f0142a68e30" providerId="AD" clId="Web-{DCBF1F2D-A87B-9469-2C4E-5036CD42C812}" dt="2025-02-18T08:31:46.738" v="28"/>
        <pc:sldMkLst>
          <pc:docMk/>
          <pc:sldMk cId="1749438622" sldId="386"/>
        </pc:sldMkLst>
        <pc:spChg chg="mod">
          <ac:chgData name="Coral Stevenson" userId="S::coral.stevenson@manchester.ac.uk::b6d9b489-b35e-4936-85f1-9f0142a68e30" providerId="AD" clId="Web-{DCBF1F2D-A87B-9469-2C4E-5036CD42C812}" dt="2025-02-18T08:31:46.738" v="28"/>
          <ac:spMkLst>
            <pc:docMk/>
            <pc:sldMk cId="1749438622" sldId="386"/>
            <ac:spMk id="48" creationId="{AEAE0EF9-7E45-2097-DF93-258A4B88BFEC}"/>
          </ac:spMkLst>
        </pc:spChg>
      </pc:sldChg>
      <pc:sldChg chg="modSp">
        <pc:chgData name="Coral Stevenson" userId="S::coral.stevenson@manchester.ac.uk::b6d9b489-b35e-4936-85f1-9f0142a68e30" providerId="AD" clId="Web-{DCBF1F2D-A87B-9469-2C4E-5036CD42C812}" dt="2025-02-18T08:32:03.973" v="29"/>
        <pc:sldMkLst>
          <pc:docMk/>
          <pc:sldMk cId="559673396" sldId="387"/>
        </pc:sldMkLst>
        <pc:spChg chg="mod">
          <ac:chgData name="Coral Stevenson" userId="S::coral.stevenson@manchester.ac.uk::b6d9b489-b35e-4936-85f1-9f0142a68e30" providerId="AD" clId="Web-{DCBF1F2D-A87B-9469-2C4E-5036CD42C812}" dt="2025-02-18T08:32:03.973" v="29"/>
          <ac:spMkLst>
            <pc:docMk/>
            <pc:sldMk cId="559673396" sldId="387"/>
            <ac:spMk id="48" creationId="{D980664D-4E96-10B8-0FBC-E36158217FC8}"/>
          </ac:spMkLst>
        </pc:spChg>
      </pc:sldChg>
      <pc:sldChg chg="modSp">
        <pc:chgData name="Coral Stevenson" userId="S::coral.stevenson@manchester.ac.uk::b6d9b489-b35e-4936-85f1-9f0142a68e30" providerId="AD" clId="Web-{DCBF1F2D-A87B-9469-2C4E-5036CD42C812}" dt="2025-02-18T08:28:37.638" v="16" actId="14100"/>
        <pc:sldMkLst>
          <pc:docMk/>
          <pc:sldMk cId="480373889" sldId="388"/>
        </pc:sldMkLst>
        <pc:picChg chg="mod">
          <ac:chgData name="Coral Stevenson" userId="S::coral.stevenson@manchester.ac.uk::b6d9b489-b35e-4936-85f1-9f0142a68e30" providerId="AD" clId="Web-{DCBF1F2D-A87B-9469-2C4E-5036CD42C812}" dt="2025-02-18T08:28:37.638" v="16" actId="14100"/>
          <ac:picMkLst>
            <pc:docMk/>
            <pc:sldMk cId="480373889" sldId="388"/>
            <ac:picMk id="6" creationId="{E56BD0B7-5E53-401F-8660-B3E6B12987BB}"/>
          </ac:picMkLst>
        </pc:picChg>
        <pc:picChg chg="mod">
          <ac:chgData name="Coral Stevenson" userId="S::coral.stevenson@manchester.ac.uk::b6d9b489-b35e-4936-85f1-9f0142a68e30" providerId="AD" clId="Web-{DCBF1F2D-A87B-9469-2C4E-5036CD42C812}" dt="2025-02-18T08:28:03.497" v="14" actId="1076"/>
          <ac:picMkLst>
            <pc:docMk/>
            <pc:sldMk cId="480373889" sldId="388"/>
            <ac:picMk id="8" creationId="{C14A896A-5A31-4FD6-B5B1-46FA13BE52EC}"/>
          </ac:picMkLst>
        </pc:picChg>
      </pc:sldChg>
      <pc:sldChg chg="delSp modSp">
        <pc:chgData name="Coral Stevenson" userId="S::coral.stevenson@manchester.ac.uk::b6d9b489-b35e-4936-85f1-9f0142a68e30" providerId="AD" clId="Web-{DCBF1F2D-A87B-9469-2C4E-5036CD42C812}" dt="2025-02-18T08:32:40.646" v="31" actId="1076"/>
        <pc:sldMkLst>
          <pc:docMk/>
          <pc:sldMk cId="1107990406" sldId="389"/>
        </pc:sldMkLst>
        <pc:spChg chg="mod">
          <ac:chgData name="Coral Stevenson" userId="S::coral.stevenson@manchester.ac.uk::b6d9b489-b35e-4936-85f1-9f0142a68e30" providerId="AD" clId="Web-{DCBF1F2D-A87B-9469-2C4E-5036CD42C812}" dt="2025-02-18T08:32:40.646" v="31" actId="1076"/>
          <ac:spMkLst>
            <pc:docMk/>
            <pc:sldMk cId="1107990406" sldId="389"/>
            <ac:spMk id="7" creationId="{BC2F4C4E-A71B-DB1F-73B0-8E0B3A5C94D4}"/>
          </ac:spMkLst>
        </pc:spChg>
        <pc:spChg chg="del">
          <ac:chgData name="Coral Stevenson" userId="S::coral.stevenson@manchester.ac.uk::b6d9b489-b35e-4936-85f1-9f0142a68e30" providerId="AD" clId="Web-{DCBF1F2D-A87B-9469-2C4E-5036CD42C812}" dt="2025-02-18T08:32:36.818" v="30"/>
          <ac:spMkLst>
            <pc:docMk/>
            <pc:sldMk cId="1107990406" sldId="389"/>
            <ac:spMk id="9" creationId="{26C1F7A3-4A85-F27F-D3F2-C1BF2C9D3782}"/>
          </ac:spMkLst>
        </pc:spChg>
      </pc:sldChg>
    </pc:docChg>
  </pc:docChgLst>
  <pc:docChgLst>
    <pc:chgData name="Claire Steves" userId="19bc6649-a3b2-4359-b9b9-6bef0181b52b" providerId="ADAL" clId="{9DE876ED-FACB-46A7-9AF9-97B988FBD16C}"/>
    <pc:docChg chg="undo custSel addSld delSld modSld sldOrd modMainMaster">
      <pc:chgData name="Claire Steves" userId="19bc6649-a3b2-4359-b9b9-6bef0181b52b" providerId="ADAL" clId="{9DE876ED-FACB-46A7-9AF9-97B988FBD16C}" dt="2025-02-04T21:13:22.856" v="1160" actId="47"/>
      <pc:docMkLst>
        <pc:docMk/>
      </pc:docMkLst>
      <pc:sldChg chg="add del modTransition">
        <pc:chgData name="Claire Steves" userId="19bc6649-a3b2-4359-b9b9-6bef0181b52b" providerId="ADAL" clId="{9DE876ED-FACB-46A7-9AF9-97B988FBD16C}" dt="2025-01-31T17:52:57.028" v="360" actId="47"/>
        <pc:sldMkLst>
          <pc:docMk/>
          <pc:sldMk cId="3597079499" sldId="257"/>
        </pc:sldMkLst>
      </pc:sldChg>
      <pc:sldChg chg="add del modTransition">
        <pc:chgData name="Claire Steves" userId="19bc6649-a3b2-4359-b9b9-6bef0181b52b" providerId="ADAL" clId="{9DE876ED-FACB-46A7-9AF9-97B988FBD16C}" dt="2025-01-31T17:53:00.435" v="362" actId="47"/>
        <pc:sldMkLst>
          <pc:docMk/>
          <pc:sldMk cId="3283863547" sldId="261"/>
        </pc:sldMkLst>
      </pc:sldChg>
      <pc:sldChg chg="addSp delSp modSp add mod modTransition setBg">
        <pc:chgData name="Claire Steves" userId="19bc6649-a3b2-4359-b9b9-6bef0181b52b" providerId="ADAL" clId="{9DE876ED-FACB-46A7-9AF9-97B988FBD16C}" dt="2025-01-31T17:13:19.308" v="154"/>
        <pc:sldMkLst>
          <pc:docMk/>
          <pc:sldMk cId="2169717014" sldId="264"/>
        </pc:sldMkLst>
        <pc:spChg chg="add mod">
          <ac:chgData name="Claire Steves" userId="19bc6649-a3b2-4359-b9b9-6bef0181b52b" providerId="ADAL" clId="{9DE876ED-FACB-46A7-9AF9-97B988FBD16C}" dt="2025-01-31T16:57:35.363" v="152" actId="1076"/>
          <ac:spMkLst>
            <pc:docMk/>
            <pc:sldMk cId="2169717014" sldId="264"/>
            <ac:spMk id="5" creationId="{B34E82AB-8709-7AB5-A094-E62F5CE42BE0}"/>
          </ac:spMkLst>
        </pc:spChg>
        <pc:spChg chg="mod">
          <ac:chgData name="Claire Steves" userId="19bc6649-a3b2-4359-b9b9-6bef0181b52b" providerId="ADAL" clId="{9DE876ED-FACB-46A7-9AF9-97B988FBD16C}" dt="2025-01-31T16:55:50.289" v="146" actId="20577"/>
          <ac:spMkLst>
            <pc:docMk/>
            <pc:sldMk cId="2169717014" sldId="264"/>
            <ac:spMk id="8" creationId="{C337A5F0-F58C-21E5-DC1A-EF9CA006011E}"/>
          </ac:spMkLst>
        </pc:spChg>
        <pc:spChg chg="add mod">
          <ac:chgData name="Claire Steves" userId="19bc6649-a3b2-4359-b9b9-6bef0181b52b" providerId="ADAL" clId="{9DE876ED-FACB-46A7-9AF9-97B988FBD16C}" dt="2025-01-31T17:13:19.308" v="154"/>
          <ac:spMkLst>
            <pc:docMk/>
            <pc:sldMk cId="2169717014" sldId="264"/>
            <ac:spMk id="9" creationId="{EF480B67-A20A-7419-540D-38CDC6CB84EA}"/>
          </ac:spMkLst>
        </pc:spChg>
        <pc:picChg chg="mod">
          <ac:chgData name="Claire Steves" userId="19bc6649-a3b2-4359-b9b9-6bef0181b52b" providerId="ADAL" clId="{9DE876ED-FACB-46A7-9AF9-97B988FBD16C}" dt="2025-01-31T16:53:31.405" v="29" actId="1076"/>
          <ac:picMkLst>
            <pc:docMk/>
            <pc:sldMk cId="2169717014" sldId="264"/>
            <ac:picMk id="3" creationId="{8705D81E-C47B-EB6E-D475-F89D44C2B3DD}"/>
          </ac:picMkLst>
        </pc:picChg>
        <pc:picChg chg="add mod">
          <ac:chgData name="Claire Steves" userId="19bc6649-a3b2-4359-b9b9-6bef0181b52b" providerId="ADAL" clId="{9DE876ED-FACB-46A7-9AF9-97B988FBD16C}" dt="2025-01-31T16:57:05" v="150" actId="14100"/>
          <ac:picMkLst>
            <pc:docMk/>
            <pc:sldMk cId="2169717014" sldId="264"/>
            <ac:picMk id="4" creationId="{47D78CB6-BD05-016D-67A9-6D50AF4B06B1}"/>
          </ac:picMkLst>
        </pc:picChg>
      </pc:sldChg>
      <pc:sldChg chg="add del modTransition">
        <pc:chgData name="Claire Steves" userId="19bc6649-a3b2-4359-b9b9-6bef0181b52b" providerId="ADAL" clId="{9DE876ED-FACB-46A7-9AF9-97B988FBD16C}" dt="2025-01-31T17:53:01.408" v="363" actId="47"/>
        <pc:sldMkLst>
          <pc:docMk/>
          <pc:sldMk cId="3546640599" sldId="266"/>
        </pc:sldMkLst>
      </pc:sldChg>
      <pc:sldChg chg="add del modTransition">
        <pc:chgData name="Claire Steves" userId="19bc6649-a3b2-4359-b9b9-6bef0181b52b" providerId="ADAL" clId="{9DE876ED-FACB-46A7-9AF9-97B988FBD16C}" dt="2025-01-31T17:53:02.651" v="364" actId="47"/>
        <pc:sldMkLst>
          <pc:docMk/>
          <pc:sldMk cId="2380421144" sldId="267"/>
        </pc:sldMkLst>
      </pc:sldChg>
      <pc:sldChg chg="add">
        <pc:chgData name="Claire Steves" userId="19bc6649-a3b2-4359-b9b9-6bef0181b52b" providerId="ADAL" clId="{9DE876ED-FACB-46A7-9AF9-97B988FBD16C}" dt="2025-02-04T21:03:09.969" v="725"/>
        <pc:sldMkLst>
          <pc:docMk/>
          <pc:sldMk cId="2422189477" sldId="267"/>
        </pc:sldMkLst>
      </pc:sldChg>
      <pc:sldChg chg="modSp add del mod modTransition">
        <pc:chgData name="Claire Steves" userId="19bc6649-a3b2-4359-b9b9-6bef0181b52b" providerId="ADAL" clId="{9DE876ED-FACB-46A7-9AF9-97B988FBD16C}" dt="2025-01-31T17:52:58.997" v="361" actId="47"/>
        <pc:sldMkLst>
          <pc:docMk/>
          <pc:sldMk cId="3714348902" sldId="268"/>
        </pc:sldMkLst>
      </pc:sldChg>
      <pc:sldChg chg="add">
        <pc:chgData name="Claire Steves" userId="19bc6649-a3b2-4359-b9b9-6bef0181b52b" providerId="ADAL" clId="{9DE876ED-FACB-46A7-9AF9-97B988FBD16C}" dt="2025-02-04T21:03:09.969" v="725"/>
        <pc:sldMkLst>
          <pc:docMk/>
          <pc:sldMk cId="3368928076" sldId="272"/>
        </pc:sldMkLst>
      </pc:sldChg>
      <pc:sldChg chg="addSp delSp del mod">
        <pc:chgData name="Claire Steves" userId="19bc6649-a3b2-4359-b9b9-6bef0181b52b" providerId="ADAL" clId="{9DE876ED-FACB-46A7-9AF9-97B988FBD16C}" dt="2025-02-04T21:13:22.856" v="1160" actId="47"/>
        <pc:sldMkLst>
          <pc:docMk/>
          <pc:sldMk cId="1746291820" sldId="279"/>
        </pc:sldMkLst>
      </pc:sldChg>
      <pc:sldChg chg="del">
        <pc:chgData name="Claire Steves" userId="19bc6649-a3b2-4359-b9b9-6bef0181b52b" providerId="ADAL" clId="{9DE876ED-FACB-46A7-9AF9-97B988FBD16C}" dt="2025-01-31T16:52:55.896" v="26" actId="47"/>
        <pc:sldMkLst>
          <pc:docMk/>
          <pc:sldMk cId="3358370837" sldId="293"/>
        </pc:sldMkLst>
      </pc:sldChg>
      <pc:sldChg chg="setBg">
        <pc:chgData name="Claire Steves" userId="19bc6649-a3b2-4359-b9b9-6bef0181b52b" providerId="ADAL" clId="{9DE876ED-FACB-46A7-9AF9-97B988FBD16C}" dt="2025-01-31T16:52:04.392" v="25"/>
        <pc:sldMkLst>
          <pc:docMk/>
          <pc:sldMk cId="1979474769" sldId="298"/>
        </pc:sldMkLst>
      </pc:sldChg>
      <pc:sldChg chg="del">
        <pc:chgData name="Claire Steves" userId="19bc6649-a3b2-4359-b9b9-6bef0181b52b" providerId="ADAL" clId="{9DE876ED-FACB-46A7-9AF9-97B988FBD16C}" dt="2025-02-04T20:59:47.677" v="724" actId="47"/>
        <pc:sldMkLst>
          <pc:docMk/>
          <pc:sldMk cId="1921634623" sldId="323"/>
        </pc:sldMkLst>
      </pc:sldChg>
      <pc:sldChg chg="del setBg">
        <pc:chgData name="Claire Steves" userId="19bc6649-a3b2-4359-b9b9-6bef0181b52b" providerId="ADAL" clId="{9DE876ED-FACB-46A7-9AF9-97B988FBD16C}" dt="2025-01-31T17:44:04.425" v="284" actId="47"/>
        <pc:sldMkLst>
          <pc:docMk/>
          <pc:sldMk cId="27015004" sldId="336"/>
        </pc:sldMkLst>
      </pc:sldChg>
      <pc:sldChg chg="modSp mod modNotesTx">
        <pc:chgData name="Claire Steves" userId="19bc6649-a3b2-4359-b9b9-6bef0181b52b" providerId="ADAL" clId="{9DE876ED-FACB-46A7-9AF9-97B988FBD16C}" dt="2025-01-31T17:56:53.307" v="373" actId="20577"/>
        <pc:sldMkLst>
          <pc:docMk/>
          <pc:sldMk cId="882506005" sldId="353"/>
        </pc:sldMkLst>
        <pc:spChg chg="mod">
          <ac:chgData name="Claire Steves" userId="19bc6649-a3b2-4359-b9b9-6bef0181b52b" providerId="ADAL" clId="{9DE876ED-FACB-46A7-9AF9-97B988FBD16C}" dt="2025-01-31T17:53:42.967" v="368" actId="20577"/>
          <ac:spMkLst>
            <pc:docMk/>
            <pc:sldMk cId="882506005" sldId="353"/>
            <ac:spMk id="6" creationId="{B40F51AF-4B4C-9D42-84E5-870444DCA410}"/>
          </ac:spMkLst>
        </pc:spChg>
      </pc:sldChg>
      <pc:sldChg chg="ord">
        <pc:chgData name="Claire Steves" userId="19bc6649-a3b2-4359-b9b9-6bef0181b52b" providerId="ADAL" clId="{9DE876ED-FACB-46A7-9AF9-97B988FBD16C}" dt="2025-02-04T20:58:45.001" v="714"/>
        <pc:sldMkLst>
          <pc:docMk/>
          <pc:sldMk cId="603011865" sldId="356"/>
        </pc:sldMkLst>
      </pc:sldChg>
      <pc:sldChg chg="ord">
        <pc:chgData name="Claire Steves" userId="19bc6649-a3b2-4359-b9b9-6bef0181b52b" providerId="ADAL" clId="{9DE876ED-FACB-46A7-9AF9-97B988FBD16C}" dt="2025-02-04T20:59:00.421" v="718"/>
        <pc:sldMkLst>
          <pc:docMk/>
          <pc:sldMk cId="1093894589" sldId="357"/>
        </pc:sldMkLst>
      </pc:sldChg>
      <pc:sldChg chg="ord modNotesTx">
        <pc:chgData name="Claire Steves" userId="19bc6649-a3b2-4359-b9b9-6bef0181b52b" providerId="ADAL" clId="{9DE876ED-FACB-46A7-9AF9-97B988FBD16C}" dt="2025-02-04T20:59:35.273" v="721"/>
        <pc:sldMkLst>
          <pc:docMk/>
          <pc:sldMk cId="3919667060" sldId="358"/>
        </pc:sldMkLst>
      </pc:sldChg>
      <pc:sldChg chg="del">
        <pc:chgData name="Claire Steves" userId="19bc6649-a3b2-4359-b9b9-6bef0181b52b" providerId="ADAL" clId="{9DE876ED-FACB-46A7-9AF9-97B988FBD16C}" dt="2025-01-31T17:43:03.245" v="283" actId="47"/>
        <pc:sldMkLst>
          <pc:docMk/>
          <pc:sldMk cId="32088061" sldId="366"/>
        </pc:sldMkLst>
      </pc:sldChg>
      <pc:sldChg chg="ord">
        <pc:chgData name="Claire Steves" userId="19bc6649-a3b2-4359-b9b9-6bef0181b52b" providerId="ADAL" clId="{9DE876ED-FACB-46A7-9AF9-97B988FBD16C}" dt="2025-02-04T20:59:43.201" v="723"/>
        <pc:sldMkLst>
          <pc:docMk/>
          <pc:sldMk cId="3415092903" sldId="368"/>
        </pc:sldMkLst>
      </pc:sldChg>
      <pc:sldChg chg="modSp mod ord setBg">
        <pc:chgData name="Claire Steves" userId="19bc6649-a3b2-4359-b9b9-6bef0181b52b" providerId="ADAL" clId="{9DE876ED-FACB-46A7-9AF9-97B988FBD16C}" dt="2025-02-04T21:03:58.203" v="748"/>
        <pc:sldMkLst>
          <pc:docMk/>
          <pc:sldMk cId="2523077633" sldId="369"/>
        </pc:sldMkLst>
        <pc:spChg chg="mod">
          <ac:chgData name="Claire Steves" userId="19bc6649-a3b2-4359-b9b9-6bef0181b52b" providerId="ADAL" clId="{9DE876ED-FACB-46A7-9AF9-97B988FBD16C}" dt="2025-01-31T17:47:24.645" v="350" actId="20577"/>
          <ac:spMkLst>
            <pc:docMk/>
            <pc:sldMk cId="2523077633" sldId="369"/>
            <ac:spMk id="21" creationId="{5F8135ED-1DB0-4D34-84C1-D5F25B9971BF}"/>
          </ac:spMkLst>
        </pc:spChg>
      </pc:sldChg>
      <pc:sldChg chg="modSp add mod">
        <pc:chgData name="Claire Steves" userId="19bc6649-a3b2-4359-b9b9-6bef0181b52b" providerId="ADAL" clId="{9DE876ED-FACB-46A7-9AF9-97B988FBD16C}" dt="2025-01-31T16:23:43.949" v="22" actId="20577"/>
        <pc:sldMkLst>
          <pc:docMk/>
          <pc:sldMk cId="1416460448" sldId="372"/>
        </pc:sldMkLst>
        <pc:spChg chg="mod">
          <ac:chgData name="Claire Steves" userId="19bc6649-a3b2-4359-b9b9-6bef0181b52b" providerId="ADAL" clId="{9DE876ED-FACB-46A7-9AF9-97B988FBD16C}" dt="2025-01-31T16:23:43.949" v="22" actId="20577"/>
          <ac:spMkLst>
            <pc:docMk/>
            <pc:sldMk cId="1416460448" sldId="372"/>
            <ac:spMk id="2" creationId="{00000000-0000-0000-0000-000000000000}"/>
          </ac:spMkLst>
        </pc:spChg>
      </pc:sldChg>
      <pc:sldChg chg="modSp add mod ord modTransition setBg">
        <pc:chgData name="Claire Steves" userId="19bc6649-a3b2-4359-b9b9-6bef0181b52b" providerId="ADAL" clId="{9DE876ED-FACB-46A7-9AF9-97B988FBD16C}" dt="2025-02-04T20:58:54.691" v="716"/>
        <pc:sldMkLst>
          <pc:docMk/>
          <pc:sldMk cId="3160387604" sldId="375"/>
        </pc:sldMkLst>
        <pc:spChg chg="mod">
          <ac:chgData name="Claire Steves" userId="19bc6649-a3b2-4359-b9b9-6bef0181b52b" providerId="ADAL" clId="{9DE876ED-FACB-46A7-9AF9-97B988FBD16C}" dt="2025-01-31T17:46:36.351" v="300" actId="20577"/>
          <ac:spMkLst>
            <pc:docMk/>
            <pc:sldMk cId="3160387604" sldId="375"/>
            <ac:spMk id="2" creationId="{CE9F6DD5-8455-2B61-90FA-DBC013C4748A}"/>
          </ac:spMkLst>
        </pc:spChg>
      </pc:sldChg>
      <pc:sldChg chg="delSp modSp add mod modTransition setBg delDesignElem modNotes">
        <pc:chgData name="Claire Steves" userId="19bc6649-a3b2-4359-b9b9-6bef0181b52b" providerId="ADAL" clId="{9DE876ED-FACB-46A7-9AF9-97B988FBD16C}" dt="2025-01-31T17:24:23.752" v="209" actId="20577"/>
        <pc:sldMkLst>
          <pc:docMk/>
          <pc:sldMk cId="2629064379" sldId="379"/>
        </pc:sldMkLst>
        <pc:spChg chg="mod">
          <ac:chgData name="Claire Steves" userId="19bc6649-a3b2-4359-b9b9-6bef0181b52b" providerId="ADAL" clId="{9DE876ED-FACB-46A7-9AF9-97B988FBD16C}" dt="2025-01-31T17:24:23.752" v="209" actId="20577"/>
          <ac:spMkLst>
            <pc:docMk/>
            <pc:sldMk cId="2629064379" sldId="379"/>
            <ac:spMk id="2" creationId="{F9ACBB47-084B-A4C4-8A84-43411ECC7C3D}"/>
          </ac:spMkLst>
        </pc:spChg>
        <pc:spChg chg="mod">
          <ac:chgData name="Claire Steves" userId="19bc6649-a3b2-4359-b9b9-6bef0181b52b" providerId="ADAL" clId="{9DE876ED-FACB-46A7-9AF9-97B988FBD16C}" dt="2025-01-31T17:14:29.768" v="196" actId="207"/>
          <ac:spMkLst>
            <pc:docMk/>
            <pc:sldMk cId="2629064379" sldId="379"/>
            <ac:spMk id="3" creationId="{B4D230B5-64EA-0180-63A2-73EF0285D1D5}"/>
          </ac:spMkLst>
        </pc:spChg>
      </pc:sldChg>
      <pc:sldChg chg="addSp modSp new mod">
        <pc:chgData name="Claire Steves" userId="19bc6649-a3b2-4359-b9b9-6bef0181b52b" providerId="ADAL" clId="{9DE876ED-FACB-46A7-9AF9-97B988FBD16C}" dt="2025-02-04T20:58:20.738" v="712" actId="20577"/>
        <pc:sldMkLst>
          <pc:docMk/>
          <pc:sldMk cId="3695842473" sldId="380"/>
        </pc:sldMkLst>
        <pc:spChg chg="mod">
          <ac:chgData name="Claire Steves" userId="19bc6649-a3b2-4359-b9b9-6bef0181b52b" providerId="ADAL" clId="{9DE876ED-FACB-46A7-9AF9-97B988FBD16C}" dt="2025-01-31T17:39:29.137" v="281" actId="20577"/>
          <ac:spMkLst>
            <pc:docMk/>
            <pc:sldMk cId="3695842473" sldId="380"/>
            <ac:spMk id="2" creationId="{D03B8166-1584-49A0-A0F6-B44165F4D18D}"/>
          </ac:spMkLst>
        </pc:spChg>
        <pc:spChg chg="add mod">
          <ac:chgData name="Claire Steves" userId="19bc6649-a3b2-4359-b9b9-6bef0181b52b" providerId="ADAL" clId="{9DE876ED-FACB-46A7-9AF9-97B988FBD16C}" dt="2025-02-04T20:58:20.738" v="712" actId="20577"/>
          <ac:spMkLst>
            <pc:docMk/>
            <pc:sldMk cId="3695842473" sldId="380"/>
            <ac:spMk id="6" creationId="{017B60D5-8F22-61D9-06D7-AED4E1DD622E}"/>
          </ac:spMkLst>
        </pc:spChg>
        <pc:picChg chg="add mod">
          <ac:chgData name="Claire Steves" userId="19bc6649-a3b2-4359-b9b9-6bef0181b52b" providerId="ADAL" clId="{9DE876ED-FACB-46A7-9AF9-97B988FBD16C}" dt="2025-01-31T17:39:10.167" v="215" actId="1076"/>
          <ac:picMkLst>
            <pc:docMk/>
            <pc:sldMk cId="3695842473" sldId="380"/>
            <ac:picMk id="5" creationId="{F94AA258-F06B-70FA-AE83-CDD566FB14AF}"/>
          </ac:picMkLst>
        </pc:picChg>
      </pc:sldChg>
      <pc:sldChg chg="modSp add del mod modTransition">
        <pc:chgData name="Claire Steves" userId="19bc6649-a3b2-4359-b9b9-6bef0181b52b" providerId="ADAL" clId="{9DE876ED-FACB-46A7-9AF9-97B988FBD16C}" dt="2025-01-31T17:52:54.455" v="359" actId="47"/>
        <pc:sldMkLst>
          <pc:docMk/>
          <pc:sldMk cId="185995651" sldId="381"/>
        </pc:sldMkLst>
      </pc:sldChg>
      <pc:sldChg chg="addSp delSp modSp add mod modTransition">
        <pc:chgData name="Claire Steves" userId="19bc6649-a3b2-4359-b9b9-6bef0181b52b" providerId="ADAL" clId="{9DE876ED-FACB-46A7-9AF9-97B988FBD16C}" dt="2025-01-31T17:59:41.791" v="394" actId="20577"/>
        <pc:sldMkLst>
          <pc:docMk/>
          <pc:sldMk cId="454895701" sldId="382"/>
        </pc:sldMkLst>
        <pc:spChg chg="mod">
          <ac:chgData name="Claire Steves" userId="19bc6649-a3b2-4359-b9b9-6bef0181b52b" providerId="ADAL" clId="{9DE876ED-FACB-46A7-9AF9-97B988FBD16C}" dt="2025-01-31T17:59:41.791" v="394" actId="20577"/>
          <ac:spMkLst>
            <pc:docMk/>
            <pc:sldMk cId="454895701" sldId="382"/>
            <ac:spMk id="3" creationId="{06259565-3856-43CD-1230-F79511B688CA}"/>
          </ac:spMkLst>
        </pc:spChg>
        <pc:picChg chg="mod">
          <ac:chgData name="Claire Steves" userId="19bc6649-a3b2-4359-b9b9-6bef0181b52b" providerId="ADAL" clId="{9DE876ED-FACB-46A7-9AF9-97B988FBD16C}" dt="2025-01-31T17:59:28.515" v="379" actId="1076"/>
          <ac:picMkLst>
            <pc:docMk/>
            <pc:sldMk cId="454895701" sldId="382"/>
            <ac:picMk id="7" creationId="{049745C4-9E19-807B-B4A8-0B74667D116C}"/>
          </ac:picMkLst>
        </pc:picChg>
        <pc:picChg chg="add mod">
          <ac:chgData name="Claire Steves" userId="19bc6649-a3b2-4359-b9b9-6bef0181b52b" providerId="ADAL" clId="{9DE876ED-FACB-46A7-9AF9-97B988FBD16C}" dt="2025-01-31T17:59:19.190" v="376" actId="1076"/>
          <ac:picMkLst>
            <pc:docMk/>
            <pc:sldMk cId="454895701" sldId="382"/>
            <ac:picMk id="10" creationId="{DC54084F-A1BE-45EE-A70C-74C99D89BB3F}"/>
          </ac:picMkLst>
        </pc:picChg>
      </pc:sldChg>
      <pc:sldChg chg="add modTransition">
        <pc:chgData name="Claire Steves" userId="19bc6649-a3b2-4359-b9b9-6bef0181b52b" providerId="ADAL" clId="{9DE876ED-FACB-46A7-9AF9-97B988FBD16C}" dt="2025-01-31T17:52:33.678" v="358"/>
        <pc:sldMkLst>
          <pc:docMk/>
          <pc:sldMk cId="2326104500" sldId="383"/>
        </pc:sldMkLst>
      </pc:sldChg>
      <pc:sldChg chg="add modTransition">
        <pc:chgData name="Claire Steves" userId="19bc6649-a3b2-4359-b9b9-6bef0181b52b" providerId="ADAL" clId="{9DE876ED-FACB-46A7-9AF9-97B988FBD16C}" dt="2025-01-31T17:52:33.678" v="358"/>
        <pc:sldMkLst>
          <pc:docMk/>
          <pc:sldMk cId="3683890093" sldId="384"/>
        </pc:sldMkLst>
      </pc:sldChg>
      <pc:sldChg chg="add modTransition">
        <pc:chgData name="Claire Steves" userId="19bc6649-a3b2-4359-b9b9-6bef0181b52b" providerId="ADAL" clId="{9DE876ED-FACB-46A7-9AF9-97B988FBD16C}" dt="2025-01-31T17:52:33.678" v="358"/>
        <pc:sldMkLst>
          <pc:docMk/>
          <pc:sldMk cId="2412704080" sldId="385"/>
        </pc:sldMkLst>
      </pc:sldChg>
      <pc:sldChg chg="add modTransition">
        <pc:chgData name="Claire Steves" userId="19bc6649-a3b2-4359-b9b9-6bef0181b52b" providerId="ADAL" clId="{9DE876ED-FACB-46A7-9AF9-97B988FBD16C}" dt="2025-01-31T17:52:33.678" v="358"/>
        <pc:sldMkLst>
          <pc:docMk/>
          <pc:sldMk cId="1749438622" sldId="386"/>
        </pc:sldMkLst>
      </pc:sldChg>
      <pc:sldChg chg="add modTransition">
        <pc:chgData name="Claire Steves" userId="19bc6649-a3b2-4359-b9b9-6bef0181b52b" providerId="ADAL" clId="{9DE876ED-FACB-46A7-9AF9-97B988FBD16C}" dt="2025-01-31T17:52:33.678" v="358"/>
        <pc:sldMkLst>
          <pc:docMk/>
          <pc:sldMk cId="559673396" sldId="387"/>
        </pc:sldMkLst>
      </pc:sldChg>
      <pc:sldChg chg="modSp add mod">
        <pc:chgData name="Claire Steves" userId="19bc6649-a3b2-4359-b9b9-6bef0181b52b" providerId="ADAL" clId="{9DE876ED-FACB-46A7-9AF9-97B988FBD16C}" dt="2025-02-04T21:03:23.386" v="746" actId="20577"/>
        <pc:sldMkLst>
          <pc:docMk/>
          <pc:sldMk cId="480373889" sldId="388"/>
        </pc:sldMkLst>
        <pc:spChg chg="mod">
          <ac:chgData name="Claire Steves" userId="19bc6649-a3b2-4359-b9b9-6bef0181b52b" providerId="ADAL" clId="{9DE876ED-FACB-46A7-9AF9-97B988FBD16C}" dt="2025-02-04T21:03:23.386" v="746" actId="20577"/>
          <ac:spMkLst>
            <pc:docMk/>
            <pc:sldMk cId="480373889" sldId="388"/>
            <ac:spMk id="2" creationId="{508429A2-5372-46BD-AF7C-E62D721213FC}"/>
          </ac:spMkLst>
        </pc:spChg>
      </pc:sldChg>
      <pc:sldChg chg="modSp add mod">
        <pc:chgData name="Claire Steves" userId="19bc6649-a3b2-4359-b9b9-6bef0181b52b" providerId="ADAL" clId="{9DE876ED-FACB-46A7-9AF9-97B988FBD16C}" dt="2025-02-04T21:08:29.095" v="809" actId="20577"/>
        <pc:sldMkLst>
          <pc:docMk/>
          <pc:sldMk cId="1107990406" sldId="389"/>
        </pc:sldMkLst>
        <pc:spChg chg="mod">
          <ac:chgData name="Claire Steves" userId="19bc6649-a3b2-4359-b9b9-6bef0181b52b" providerId="ADAL" clId="{9DE876ED-FACB-46A7-9AF9-97B988FBD16C}" dt="2025-02-04T21:08:29.095" v="809" actId="20577"/>
          <ac:spMkLst>
            <pc:docMk/>
            <pc:sldMk cId="1107990406" sldId="389"/>
            <ac:spMk id="8" creationId="{5F9852BD-EE5B-DE6C-8B27-60B831920AD3}"/>
          </ac:spMkLst>
        </pc:spChg>
      </pc:sldChg>
      <pc:sldChg chg="modSp new mod">
        <pc:chgData name="Claire Steves" userId="19bc6649-a3b2-4359-b9b9-6bef0181b52b" providerId="ADAL" clId="{9DE876ED-FACB-46A7-9AF9-97B988FBD16C}" dt="2025-02-04T21:12:45.101" v="1159" actId="20577"/>
        <pc:sldMkLst>
          <pc:docMk/>
          <pc:sldMk cId="3225825399" sldId="390"/>
        </pc:sldMkLst>
        <pc:spChg chg="mod">
          <ac:chgData name="Claire Steves" userId="19bc6649-a3b2-4359-b9b9-6bef0181b52b" providerId="ADAL" clId="{9DE876ED-FACB-46A7-9AF9-97B988FBD16C}" dt="2025-02-04T21:09:10.354" v="825" actId="5793"/>
          <ac:spMkLst>
            <pc:docMk/>
            <pc:sldMk cId="3225825399" sldId="390"/>
            <ac:spMk id="2" creationId="{AF4C9A70-C71C-CE73-EF2E-13A61463D345}"/>
          </ac:spMkLst>
        </pc:spChg>
        <pc:spChg chg="mod">
          <ac:chgData name="Claire Steves" userId="19bc6649-a3b2-4359-b9b9-6bef0181b52b" providerId="ADAL" clId="{9DE876ED-FACB-46A7-9AF9-97B988FBD16C}" dt="2025-02-04T21:12:45.101" v="1159" actId="20577"/>
          <ac:spMkLst>
            <pc:docMk/>
            <pc:sldMk cId="3225825399" sldId="390"/>
            <ac:spMk id="3" creationId="{DD37961E-F23E-0777-01E2-A8AE61294D57}"/>
          </ac:spMkLst>
        </pc:spChg>
      </pc:sldChg>
      <pc:sldMasterChg chg="modSldLayout">
        <pc:chgData name="Claire Steves" userId="19bc6649-a3b2-4359-b9b9-6bef0181b52b" providerId="ADAL" clId="{9DE876ED-FACB-46A7-9AF9-97B988FBD16C}" dt="2025-01-31T16:52:04.392" v="25"/>
        <pc:sldMasterMkLst>
          <pc:docMk/>
          <pc:sldMasterMk cId="2760339100" sldId="2147483685"/>
        </pc:sldMasterMkLst>
        <pc:sldLayoutChg chg="setBg">
          <pc:chgData name="Claire Steves" userId="19bc6649-a3b2-4359-b9b9-6bef0181b52b" providerId="ADAL" clId="{9DE876ED-FACB-46A7-9AF9-97B988FBD16C}" dt="2025-01-31T16:52:04.392" v="25"/>
          <pc:sldLayoutMkLst>
            <pc:docMk/>
            <pc:sldMasterMk cId="2760339100" sldId="2147483685"/>
            <pc:sldLayoutMk cId="851481147" sldId="2147483686"/>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2997818308" sldId="2147483693"/>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614091988" sldId="2147483694"/>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1326561247" sldId="2147483695"/>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3374310483" sldId="2147483696"/>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3331270899" sldId="2147483697"/>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1122041285" sldId="2147483698"/>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2843897563" sldId="2147483699"/>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1266159190" sldId="2147483700"/>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3549021888" sldId="2147483701"/>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2907905026" sldId="2147483702"/>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1705736077" sldId="2147483703"/>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405449102" sldId="2147483704"/>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1222211999" sldId="2147483705"/>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3698141212" sldId="2147483706"/>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3650815674" sldId="2147483707"/>
          </pc:sldLayoutMkLst>
        </pc:sldLayoutChg>
        <pc:sldLayoutChg chg="setBg">
          <pc:chgData name="Claire Steves" userId="19bc6649-a3b2-4359-b9b9-6bef0181b52b" providerId="ADAL" clId="{9DE876ED-FACB-46A7-9AF9-97B988FBD16C}" dt="2025-01-31T16:52:04.392" v="25"/>
          <pc:sldLayoutMkLst>
            <pc:docMk/>
            <pc:sldMasterMk cId="2760339100" sldId="2147483685"/>
            <pc:sldLayoutMk cId="702782884" sldId="21474837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08A0B9-D054-8740-9C31-9E7B7ACA9E1E}" type="doc">
      <dgm:prSet loTypeId="urn:microsoft.com/office/officeart/2005/8/layout/vList5" loCatId="" qsTypeId="urn:microsoft.com/office/officeart/2005/8/quickstyle/simple1" qsCatId="simple" csTypeId="urn:microsoft.com/office/officeart/2005/8/colors/accent6_2" csCatId="accent6" phldr="1"/>
      <dgm:spPr/>
      <dgm:t>
        <a:bodyPr/>
        <a:lstStyle/>
        <a:p>
          <a:endParaRPr lang="en-GB"/>
        </a:p>
      </dgm:t>
    </dgm:pt>
    <dgm:pt modelId="{28FD9EB8-77FD-A449-BE91-79040A76CA69}">
      <dgm:prSet phldrT="[Text]" phldr="0" custT="1"/>
      <dgm:spPr>
        <a:solidFill>
          <a:srgbClr val="014364"/>
        </a:solidFill>
      </dgm:spPr>
      <dgm:t>
        <a:bodyPr/>
        <a:lstStyle/>
        <a:p>
          <a:pPr rtl="0"/>
          <a:r>
            <a:rPr lang="en-GB" sz="2000" dirty="0">
              <a:latin typeface="+mn-lt"/>
            </a:rPr>
            <a:t>Initial</a:t>
          </a:r>
          <a:r>
            <a:rPr lang="en-GB" sz="2000" b="0" i="0" u="none" strike="noStrike" cap="none" baseline="0" noProof="0" dirty="0">
              <a:latin typeface="+mn-lt"/>
            </a:rPr>
            <a:t> profile</a:t>
          </a:r>
          <a:endParaRPr lang="en-GB" sz="2000" dirty="0">
            <a:latin typeface="+mn-lt"/>
          </a:endParaRPr>
        </a:p>
      </dgm:t>
    </dgm:pt>
    <dgm:pt modelId="{ECE1837D-7DA6-B440-A79E-E057B4E4F342}" type="parTrans" cxnId="{5EE424D9-4EBD-BB46-9E41-36545CC57439}">
      <dgm:prSet/>
      <dgm:spPr/>
      <dgm:t>
        <a:bodyPr/>
        <a:lstStyle/>
        <a:p>
          <a:endParaRPr lang="en-GB"/>
        </a:p>
      </dgm:t>
    </dgm:pt>
    <dgm:pt modelId="{5A5A08C1-06FC-CA4B-B2C7-E24266435622}" type="sibTrans" cxnId="{5EE424D9-4EBD-BB46-9E41-36545CC57439}">
      <dgm:prSet/>
      <dgm:spPr/>
      <dgm:t>
        <a:bodyPr/>
        <a:lstStyle/>
        <a:p>
          <a:endParaRPr lang="en-GB"/>
        </a:p>
      </dgm:t>
    </dgm:pt>
    <dgm:pt modelId="{3DA4CC99-F216-1F45-969D-1ED032AF46D3}">
      <dgm:prSet phldrT="[Text]" phldr="0" custT="1"/>
      <dgm:spPr>
        <a:solidFill>
          <a:srgbClr val="014364">
            <a:alpha val="22000"/>
          </a:srgbClr>
        </a:solidFill>
      </dgm:spPr>
      <dgm:t>
        <a:bodyPr/>
        <a:lstStyle/>
        <a:p>
          <a:r>
            <a:rPr lang="en-GB" sz="2000" dirty="0">
              <a:latin typeface="+mn-lt"/>
            </a:rPr>
            <a:t>Demographics (Location / Healthcare occupation)</a:t>
          </a:r>
        </a:p>
      </dgm:t>
    </dgm:pt>
    <dgm:pt modelId="{CA5EFDCB-0D9F-DE40-920D-25BA19BD9031}" type="parTrans" cxnId="{231B5DDC-BC27-2C4D-B190-48F077E4FE19}">
      <dgm:prSet/>
      <dgm:spPr/>
      <dgm:t>
        <a:bodyPr/>
        <a:lstStyle/>
        <a:p>
          <a:endParaRPr lang="en-GB"/>
        </a:p>
      </dgm:t>
    </dgm:pt>
    <dgm:pt modelId="{03B04465-0C35-7543-8907-B3FB3C1E0ECE}" type="sibTrans" cxnId="{231B5DDC-BC27-2C4D-B190-48F077E4FE19}">
      <dgm:prSet/>
      <dgm:spPr/>
      <dgm:t>
        <a:bodyPr/>
        <a:lstStyle/>
        <a:p>
          <a:endParaRPr lang="en-GB"/>
        </a:p>
      </dgm:t>
    </dgm:pt>
    <dgm:pt modelId="{24D953F3-AF61-5A4D-8A79-8C1AE6B0316E}">
      <dgm:prSet phldrT="[Text]" phldr="0" custT="1"/>
      <dgm:spPr>
        <a:solidFill>
          <a:srgbClr val="014364">
            <a:alpha val="22000"/>
          </a:srgbClr>
        </a:solidFill>
      </dgm:spPr>
      <dgm:t>
        <a:bodyPr/>
        <a:lstStyle/>
        <a:p>
          <a:pPr rtl="0"/>
          <a:r>
            <a:rPr lang="en-GB" sz="2000" dirty="0">
              <a:latin typeface="+mn-lt"/>
            </a:rPr>
            <a:t>Personal characteristics (Age, Weight, Height…)</a:t>
          </a:r>
        </a:p>
      </dgm:t>
    </dgm:pt>
    <dgm:pt modelId="{1321CAC4-D8F7-794C-B771-91C457FA580A}" type="parTrans" cxnId="{AA08DB19-F548-C34A-9048-D1AF631B9424}">
      <dgm:prSet/>
      <dgm:spPr/>
      <dgm:t>
        <a:bodyPr/>
        <a:lstStyle/>
        <a:p>
          <a:endParaRPr lang="en-GB"/>
        </a:p>
      </dgm:t>
    </dgm:pt>
    <dgm:pt modelId="{9BAECF2B-F2D3-4343-9074-F3EB1F54F3E5}" type="sibTrans" cxnId="{AA08DB19-F548-C34A-9048-D1AF631B9424}">
      <dgm:prSet/>
      <dgm:spPr/>
      <dgm:t>
        <a:bodyPr/>
        <a:lstStyle/>
        <a:p>
          <a:endParaRPr lang="en-GB"/>
        </a:p>
      </dgm:t>
    </dgm:pt>
    <dgm:pt modelId="{84FA9729-D4B8-394A-803F-D0C5005058A2}">
      <dgm:prSet phldrT="[Text]" phldr="0" custT="1"/>
      <dgm:spPr>
        <a:solidFill>
          <a:srgbClr val="014364"/>
        </a:solidFill>
      </dgm:spPr>
      <dgm:t>
        <a:bodyPr/>
        <a:lstStyle/>
        <a:p>
          <a:pPr rtl="0"/>
          <a:r>
            <a:rPr lang="en-GB" sz="2000" dirty="0">
              <a:latin typeface="Georgia" panose="02040502050405020303" pitchFamily="18" charset="0"/>
            </a:rPr>
            <a:t>Daily log with reminder</a:t>
          </a:r>
        </a:p>
      </dgm:t>
    </dgm:pt>
    <dgm:pt modelId="{0136B5F8-0CF3-4D45-9FC9-B8BB902D84FC}" type="parTrans" cxnId="{A10A8E54-8B4B-6D43-A38E-C21C45D8BFA0}">
      <dgm:prSet/>
      <dgm:spPr/>
      <dgm:t>
        <a:bodyPr/>
        <a:lstStyle/>
        <a:p>
          <a:endParaRPr lang="en-GB"/>
        </a:p>
      </dgm:t>
    </dgm:pt>
    <dgm:pt modelId="{6754C68A-F11E-AD43-949D-5AA480B4A752}" type="sibTrans" cxnId="{A10A8E54-8B4B-6D43-A38E-C21C45D8BFA0}">
      <dgm:prSet/>
      <dgm:spPr/>
      <dgm:t>
        <a:bodyPr/>
        <a:lstStyle/>
        <a:p>
          <a:endParaRPr lang="en-GB"/>
        </a:p>
      </dgm:t>
    </dgm:pt>
    <dgm:pt modelId="{B4FA0A0B-83D0-FF43-B847-830A3E0C843F}">
      <dgm:prSet phldrT="[Text]" phldr="0" custT="1"/>
      <dgm:spPr>
        <a:solidFill>
          <a:srgbClr val="014364">
            <a:alpha val="20000"/>
          </a:srgbClr>
        </a:solidFill>
      </dgm:spPr>
      <dgm:t>
        <a:bodyPr/>
        <a:lstStyle/>
        <a:p>
          <a:pPr rtl="0"/>
          <a:r>
            <a:rPr lang="en-GB" sz="2000" dirty="0">
              <a:latin typeface="+mn-lt"/>
            </a:rPr>
            <a:t>Symptoms – binary or ordinal fields, and free text</a:t>
          </a:r>
        </a:p>
      </dgm:t>
    </dgm:pt>
    <dgm:pt modelId="{F7124984-EB60-D447-9ED8-937CCABF4547}" type="parTrans" cxnId="{A3D14066-C1F5-DA49-B53D-D50D5F14F2BE}">
      <dgm:prSet/>
      <dgm:spPr/>
      <dgm:t>
        <a:bodyPr/>
        <a:lstStyle/>
        <a:p>
          <a:endParaRPr lang="en-GB"/>
        </a:p>
      </dgm:t>
    </dgm:pt>
    <dgm:pt modelId="{95EE20A8-1DAD-B94C-8E07-9AEC19C716F7}" type="sibTrans" cxnId="{A3D14066-C1F5-DA49-B53D-D50D5F14F2BE}">
      <dgm:prSet/>
      <dgm:spPr/>
      <dgm:t>
        <a:bodyPr/>
        <a:lstStyle/>
        <a:p>
          <a:endParaRPr lang="en-GB"/>
        </a:p>
      </dgm:t>
    </dgm:pt>
    <dgm:pt modelId="{3358749F-EC7A-474A-8BDF-AE91D88036B2}">
      <dgm:prSet phldrT="[Text]" phldr="0" custT="1"/>
      <dgm:spPr>
        <a:solidFill>
          <a:srgbClr val="014364"/>
        </a:solidFill>
      </dgm:spPr>
      <dgm:t>
        <a:bodyPr/>
        <a:lstStyle/>
        <a:p>
          <a:pPr rtl="0"/>
          <a:r>
            <a:rPr lang="en-GB" sz="2000" dirty="0">
              <a:latin typeface="+mn-lt"/>
            </a:rPr>
            <a:t>Other </a:t>
          </a:r>
        </a:p>
      </dgm:t>
    </dgm:pt>
    <dgm:pt modelId="{19849DA5-1738-F843-BE55-766E9D6B4B4A}" type="parTrans" cxnId="{FE603343-AE4D-6B4A-9188-AD79B812A750}">
      <dgm:prSet/>
      <dgm:spPr/>
      <dgm:t>
        <a:bodyPr/>
        <a:lstStyle/>
        <a:p>
          <a:endParaRPr lang="en-GB"/>
        </a:p>
      </dgm:t>
    </dgm:pt>
    <dgm:pt modelId="{39C4AA62-0221-0E42-B618-39D1A4DF1C8D}" type="sibTrans" cxnId="{FE603343-AE4D-6B4A-9188-AD79B812A750}">
      <dgm:prSet/>
      <dgm:spPr/>
      <dgm:t>
        <a:bodyPr/>
        <a:lstStyle/>
        <a:p>
          <a:endParaRPr lang="en-GB"/>
        </a:p>
      </dgm:t>
    </dgm:pt>
    <dgm:pt modelId="{61697FED-2631-A043-91A4-1562970201A1}">
      <dgm:prSet phldrT="[Text]" phldr="0" custT="1"/>
      <dgm:spPr>
        <a:solidFill>
          <a:srgbClr val="014364">
            <a:alpha val="20000"/>
          </a:srgbClr>
        </a:solidFill>
      </dgm:spPr>
      <dgm:t>
        <a:bodyPr/>
        <a:lstStyle/>
        <a:p>
          <a:pPr rtl="0"/>
          <a:r>
            <a:rPr lang="en-GB" sz="2000" dirty="0">
              <a:latin typeface="+mn-lt"/>
            </a:rPr>
            <a:t>Level of social interaction</a:t>
          </a:r>
        </a:p>
      </dgm:t>
    </dgm:pt>
    <dgm:pt modelId="{66EBA5BF-17FE-F94A-B9AE-CF782FCCF2F3}" type="parTrans" cxnId="{6343F6CA-405E-5F4A-9B70-FF8EA529ACF0}">
      <dgm:prSet/>
      <dgm:spPr/>
      <dgm:t>
        <a:bodyPr/>
        <a:lstStyle/>
        <a:p>
          <a:endParaRPr lang="en-GB"/>
        </a:p>
      </dgm:t>
    </dgm:pt>
    <dgm:pt modelId="{7F31CF69-14CD-FB43-AD78-91D1088EC553}" type="sibTrans" cxnId="{6343F6CA-405E-5F4A-9B70-FF8EA529ACF0}">
      <dgm:prSet/>
      <dgm:spPr/>
      <dgm:t>
        <a:bodyPr/>
        <a:lstStyle/>
        <a:p>
          <a:endParaRPr lang="en-GB"/>
        </a:p>
      </dgm:t>
    </dgm:pt>
    <dgm:pt modelId="{EC780BA4-6F3F-B641-8518-EA21292A75FA}">
      <dgm:prSet phldrT="[Text]" phldr="0" custT="1"/>
      <dgm:spPr>
        <a:solidFill>
          <a:srgbClr val="014364">
            <a:alpha val="20000"/>
          </a:srgbClr>
        </a:solidFill>
      </dgm:spPr>
      <dgm:t>
        <a:bodyPr/>
        <a:lstStyle/>
        <a:p>
          <a:pPr rtl="0"/>
          <a:r>
            <a:rPr lang="en-GB" sz="2000" dirty="0">
              <a:latin typeface="+mn-lt"/>
            </a:rPr>
            <a:t>Additional one-off questions or surveys</a:t>
          </a:r>
        </a:p>
      </dgm:t>
    </dgm:pt>
    <dgm:pt modelId="{0F6F6F28-3939-AD45-99C2-61F8FC324F60}" type="parTrans" cxnId="{997BFAF0-5EE0-334F-8018-8AC79AE89E79}">
      <dgm:prSet/>
      <dgm:spPr/>
      <dgm:t>
        <a:bodyPr/>
        <a:lstStyle/>
        <a:p>
          <a:endParaRPr lang="en-GB"/>
        </a:p>
      </dgm:t>
    </dgm:pt>
    <dgm:pt modelId="{F115EE42-834A-C741-BF87-C30E72323E29}" type="sibTrans" cxnId="{997BFAF0-5EE0-334F-8018-8AC79AE89E79}">
      <dgm:prSet/>
      <dgm:spPr/>
      <dgm:t>
        <a:bodyPr/>
        <a:lstStyle/>
        <a:p>
          <a:endParaRPr lang="en-GB"/>
        </a:p>
      </dgm:t>
    </dgm:pt>
    <dgm:pt modelId="{7AE3458D-40BA-44A8-9289-20134AE04D9A}">
      <dgm:prSet phldr="0" custT="1"/>
      <dgm:spPr>
        <a:solidFill>
          <a:srgbClr val="014364">
            <a:alpha val="20000"/>
          </a:srgbClr>
        </a:solidFill>
      </dgm:spPr>
      <dgm:t>
        <a:bodyPr/>
        <a:lstStyle/>
        <a:p>
          <a:pPr rtl="0"/>
          <a:r>
            <a:rPr lang="en-GB" sz="2000" dirty="0">
              <a:latin typeface="+mn-lt"/>
            </a:rPr>
            <a:t>Treatment/Access to healthcare</a:t>
          </a:r>
        </a:p>
      </dgm:t>
    </dgm:pt>
    <dgm:pt modelId="{18C42745-1AFF-4F53-A68F-0347083C2FC0}" type="parTrans" cxnId="{515C221F-47C2-4146-A29B-1E19B455829D}">
      <dgm:prSet/>
      <dgm:spPr/>
      <dgm:t>
        <a:bodyPr/>
        <a:lstStyle/>
        <a:p>
          <a:endParaRPr lang="en-GB"/>
        </a:p>
      </dgm:t>
    </dgm:pt>
    <dgm:pt modelId="{59C81322-4269-4469-8FDD-909CDF0BCF17}" type="sibTrans" cxnId="{515C221F-47C2-4146-A29B-1E19B455829D}">
      <dgm:prSet/>
      <dgm:spPr/>
      <dgm:t>
        <a:bodyPr/>
        <a:lstStyle/>
        <a:p>
          <a:endParaRPr lang="en-GB"/>
        </a:p>
      </dgm:t>
    </dgm:pt>
    <dgm:pt modelId="{AF57D750-7E4C-F74D-AD38-789054FC8D37}">
      <dgm:prSet phldrT="[Text]" phldr="0" custT="1"/>
      <dgm:spPr>
        <a:solidFill>
          <a:srgbClr val="014364">
            <a:alpha val="22000"/>
          </a:srgbClr>
        </a:solidFill>
      </dgm:spPr>
      <dgm:t>
        <a:bodyPr/>
        <a:lstStyle/>
        <a:p>
          <a:r>
            <a:rPr lang="en-GB" sz="2000" dirty="0">
              <a:latin typeface="+mn-lt"/>
            </a:rPr>
            <a:t>Medical history (Diabetes, Lung disease, Cancer…)</a:t>
          </a:r>
        </a:p>
      </dgm:t>
    </dgm:pt>
    <dgm:pt modelId="{DC690D68-4F3F-AE45-AC30-FCF233EB2196}" type="parTrans" cxnId="{5ABC033F-85C1-BF4F-BA27-CE0A813BC915}">
      <dgm:prSet/>
      <dgm:spPr/>
      <dgm:t>
        <a:bodyPr/>
        <a:lstStyle/>
        <a:p>
          <a:endParaRPr lang="en-GB"/>
        </a:p>
      </dgm:t>
    </dgm:pt>
    <dgm:pt modelId="{85859810-9BB2-2940-9AF9-74136D827E5B}" type="sibTrans" cxnId="{5ABC033F-85C1-BF4F-BA27-CE0A813BC915}">
      <dgm:prSet/>
      <dgm:spPr/>
      <dgm:t>
        <a:bodyPr/>
        <a:lstStyle/>
        <a:p>
          <a:endParaRPr lang="en-GB"/>
        </a:p>
      </dgm:t>
    </dgm:pt>
    <dgm:pt modelId="{9279BDD2-54FD-9C49-98F6-172310AE843E}">
      <dgm:prSet phldrT="[Text]" phldr="0" custT="1"/>
      <dgm:spPr>
        <a:solidFill>
          <a:srgbClr val="014364">
            <a:alpha val="20000"/>
          </a:srgbClr>
        </a:solidFill>
      </dgm:spPr>
      <dgm:t>
        <a:bodyPr/>
        <a:lstStyle/>
        <a:p>
          <a:pPr rtl="0"/>
          <a:r>
            <a:rPr lang="en-GB" sz="2000" dirty="0">
              <a:latin typeface="+mn-lt"/>
            </a:rPr>
            <a:t>Diet study</a:t>
          </a:r>
        </a:p>
      </dgm:t>
    </dgm:pt>
    <dgm:pt modelId="{4E569BF5-D99D-5A47-BBCB-C7AC2DC9E33F}" type="parTrans" cxnId="{D5C974BF-5302-8D4C-8418-B5AE8FDC3B0B}">
      <dgm:prSet/>
      <dgm:spPr/>
      <dgm:t>
        <a:bodyPr/>
        <a:lstStyle/>
        <a:p>
          <a:endParaRPr lang="en-GB"/>
        </a:p>
      </dgm:t>
    </dgm:pt>
    <dgm:pt modelId="{57AEB038-5288-5941-B6D6-405C5DDD5DDB}" type="sibTrans" cxnId="{D5C974BF-5302-8D4C-8418-B5AE8FDC3B0B}">
      <dgm:prSet/>
      <dgm:spPr/>
      <dgm:t>
        <a:bodyPr/>
        <a:lstStyle/>
        <a:p>
          <a:endParaRPr lang="en-GB"/>
        </a:p>
      </dgm:t>
    </dgm:pt>
    <dgm:pt modelId="{0BF45EEC-037F-444F-BA52-84635F1EB7C6}">
      <dgm:prSet phldrT="[Text]" phldr="0" custT="1"/>
      <dgm:spPr>
        <a:solidFill>
          <a:srgbClr val="014364">
            <a:alpha val="20000"/>
          </a:srgbClr>
        </a:solidFill>
      </dgm:spPr>
      <dgm:t>
        <a:bodyPr/>
        <a:lstStyle/>
        <a:p>
          <a:pPr rtl="0"/>
          <a:r>
            <a:rPr lang="en-GB" sz="2000" dirty="0">
              <a:latin typeface="+mn-lt"/>
            </a:rPr>
            <a:t>Vaccinations</a:t>
          </a:r>
        </a:p>
      </dgm:t>
    </dgm:pt>
    <dgm:pt modelId="{3D13713C-F002-48CB-9260-AB2DCBCFDA3E}" type="parTrans" cxnId="{0B573A74-6442-4702-BD6F-6CAF8EECEBF3}">
      <dgm:prSet/>
      <dgm:spPr/>
    </dgm:pt>
    <dgm:pt modelId="{29838C7A-3FFC-43A3-919C-9269FA6B9DB7}" type="sibTrans" cxnId="{0B573A74-6442-4702-BD6F-6CAF8EECEBF3}">
      <dgm:prSet/>
      <dgm:spPr/>
    </dgm:pt>
    <dgm:pt modelId="{D34C0E7B-C0A8-40D7-B3C9-4BC2A3CB670D}">
      <dgm:prSet phldrT="[Text]" phldr="0" custT="1"/>
      <dgm:spPr>
        <a:solidFill>
          <a:srgbClr val="014364">
            <a:alpha val="20000"/>
          </a:srgbClr>
        </a:solidFill>
      </dgm:spPr>
      <dgm:t>
        <a:bodyPr/>
        <a:lstStyle/>
        <a:p>
          <a:pPr rtl="0"/>
          <a:r>
            <a:rPr lang="en-GB" sz="2000" dirty="0">
              <a:latin typeface="+mn-lt"/>
            </a:rPr>
            <a:t>Wider health – e.g. blood pressure</a:t>
          </a:r>
        </a:p>
      </dgm:t>
    </dgm:pt>
    <dgm:pt modelId="{90AABE44-CB69-4FB2-90B1-CDD77B6698AA}" type="parTrans" cxnId="{607A8D6E-C75A-4469-A1C2-1738C4670E76}">
      <dgm:prSet/>
      <dgm:spPr/>
    </dgm:pt>
    <dgm:pt modelId="{6639863F-CD35-41C4-AC82-9DFABE2B6D63}" type="sibTrans" cxnId="{607A8D6E-C75A-4469-A1C2-1738C4670E76}">
      <dgm:prSet/>
      <dgm:spPr/>
    </dgm:pt>
    <dgm:pt modelId="{2F1D5BA2-2C8C-42BD-BFAC-ADEF07817A86}">
      <dgm:prSet phldrT="[Text]" phldr="0" custT="1"/>
      <dgm:spPr>
        <a:solidFill>
          <a:srgbClr val="014364">
            <a:alpha val="20000"/>
          </a:srgbClr>
        </a:solidFill>
      </dgm:spPr>
      <dgm:t>
        <a:bodyPr/>
        <a:lstStyle/>
        <a:p>
          <a:pPr rtl="0"/>
          <a:r>
            <a:rPr lang="en-GB" sz="2000" dirty="0">
              <a:latin typeface="+mn-lt"/>
            </a:rPr>
            <a:t>Test results (Result, date, mechanism) </a:t>
          </a:r>
        </a:p>
      </dgm:t>
    </dgm:pt>
    <dgm:pt modelId="{3622929A-1876-4430-B1F7-C2323B707710}" type="parTrans" cxnId="{A2921242-53D7-45CF-825E-2526C307A68F}">
      <dgm:prSet/>
      <dgm:spPr/>
    </dgm:pt>
    <dgm:pt modelId="{C3518B10-6AD9-4A6B-A335-E7808389C214}" type="sibTrans" cxnId="{A2921242-53D7-45CF-825E-2526C307A68F}">
      <dgm:prSet/>
      <dgm:spPr/>
    </dgm:pt>
    <dgm:pt modelId="{F2AECA2D-D631-7A48-AB18-7404864550D9}" type="pres">
      <dgm:prSet presAssocID="{5108A0B9-D054-8740-9C31-9E7B7ACA9E1E}" presName="Name0" presStyleCnt="0">
        <dgm:presLayoutVars>
          <dgm:dir/>
          <dgm:animLvl val="lvl"/>
          <dgm:resizeHandles val="exact"/>
        </dgm:presLayoutVars>
      </dgm:prSet>
      <dgm:spPr/>
    </dgm:pt>
    <dgm:pt modelId="{B4F20BC7-93D5-DF4C-ABA0-3FF38FA87101}" type="pres">
      <dgm:prSet presAssocID="{28FD9EB8-77FD-A449-BE91-79040A76CA69}" presName="linNode" presStyleCnt="0"/>
      <dgm:spPr/>
    </dgm:pt>
    <dgm:pt modelId="{D3683E0B-2BF0-B84D-8EBC-4C3E8EB95DA3}" type="pres">
      <dgm:prSet presAssocID="{28FD9EB8-77FD-A449-BE91-79040A76CA69}" presName="parentText" presStyleLbl="node1" presStyleIdx="0" presStyleCnt="3">
        <dgm:presLayoutVars>
          <dgm:chMax val="1"/>
          <dgm:bulletEnabled val="1"/>
        </dgm:presLayoutVars>
      </dgm:prSet>
      <dgm:spPr/>
    </dgm:pt>
    <dgm:pt modelId="{9BCCC951-1E90-D347-9453-F05BFF7E57CD}" type="pres">
      <dgm:prSet presAssocID="{28FD9EB8-77FD-A449-BE91-79040A76CA69}" presName="descendantText" presStyleLbl="alignAccFollowNode1" presStyleIdx="0" presStyleCnt="3">
        <dgm:presLayoutVars>
          <dgm:bulletEnabled val="1"/>
        </dgm:presLayoutVars>
      </dgm:prSet>
      <dgm:spPr/>
    </dgm:pt>
    <dgm:pt modelId="{8CF9B3A2-DB7D-BA48-A391-1751F64D968C}" type="pres">
      <dgm:prSet presAssocID="{5A5A08C1-06FC-CA4B-B2C7-E24266435622}" presName="sp" presStyleCnt="0"/>
      <dgm:spPr/>
    </dgm:pt>
    <dgm:pt modelId="{E3C00DF9-EE77-CD4D-B53E-241332CDD15D}" type="pres">
      <dgm:prSet presAssocID="{84FA9729-D4B8-394A-803F-D0C5005058A2}" presName="linNode" presStyleCnt="0"/>
      <dgm:spPr/>
    </dgm:pt>
    <dgm:pt modelId="{CD30AA63-D5EE-2740-8162-045562B93563}" type="pres">
      <dgm:prSet presAssocID="{84FA9729-D4B8-394A-803F-D0C5005058A2}" presName="parentText" presStyleLbl="node1" presStyleIdx="1" presStyleCnt="3">
        <dgm:presLayoutVars>
          <dgm:chMax val="1"/>
          <dgm:bulletEnabled val="1"/>
        </dgm:presLayoutVars>
      </dgm:prSet>
      <dgm:spPr/>
    </dgm:pt>
    <dgm:pt modelId="{8DB6BA29-CADD-0342-93A0-6A7FAB65F070}" type="pres">
      <dgm:prSet presAssocID="{84FA9729-D4B8-394A-803F-D0C5005058A2}" presName="descendantText" presStyleLbl="alignAccFollowNode1" presStyleIdx="1" presStyleCnt="3">
        <dgm:presLayoutVars>
          <dgm:bulletEnabled val="1"/>
        </dgm:presLayoutVars>
      </dgm:prSet>
      <dgm:spPr/>
    </dgm:pt>
    <dgm:pt modelId="{696003CC-9ADE-F441-B024-84F200AB502F}" type="pres">
      <dgm:prSet presAssocID="{6754C68A-F11E-AD43-949D-5AA480B4A752}" presName="sp" presStyleCnt="0"/>
      <dgm:spPr/>
    </dgm:pt>
    <dgm:pt modelId="{D974158B-695D-FF43-9877-1B46B37F7BFA}" type="pres">
      <dgm:prSet presAssocID="{3358749F-EC7A-474A-8BDF-AE91D88036B2}" presName="linNode" presStyleCnt="0"/>
      <dgm:spPr/>
    </dgm:pt>
    <dgm:pt modelId="{B05BE9D0-1AAD-AC4C-9BF0-1097DD6F49C3}" type="pres">
      <dgm:prSet presAssocID="{3358749F-EC7A-474A-8BDF-AE91D88036B2}" presName="parentText" presStyleLbl="node1" presStyleIdx="2" presStyleCnt="3">
        <dgm:presLayoutVars>
          <dgm:chMax val="1"/>
          <dgm:bulletEnabled val="1"/>
        </dgm:presLayoutVars>
      </dgm:prSet>
      <dgm:spPr/>
    </dgm:pt>
    <dgm:pt modelId="{7F4EA954-0D35-B84F-AB89-8F11696116CD}" type="pres">
      <dgm:prSet presAssocID="{3358749F-EC7A-474A-8BDF-AE91D88036B2}" presName="descendantText" presStyleLbl="alignAccFollowNode1" presStyleIdx="2" presStyleCnt="3">
        <dgm:presLayoutVars>
          <dgm:bulletEnabled val="1"/>
        </dgm:presLayoutVars>
      </dgm:prSet>
      <dgm:spPr/>
    </dgm:pt>
  </dgm:ptLst>
  <dgm:cxnLst>
    <dgm:cxn modelId="{933E1405-F863-40A7-8FFF-A1E6B3E26D95}" type="presOf" srcId="{61697FED-2631-A043-91A4-1562970201A1}" destId="{7F4EA954-0D35-B84F-AB89-8F11696116CD}" srcOrd="0" destOrd="0" presId="urn:microsoft.com/office/officeart/2005/8/layout/vList5"/>
    <dgm:cxn modelId="{AA08DB19-F548-C34A-9048-D1AF631B9424}" srcId="{28FD9EB8-77FD-A449-BE91-79040A76CA69}" destId="{24D953F3-AF61-5A4D-8A79-8C1AE6B0316E}" srcOrd="2" destOrd="0" parTransId="{1321CAC4-D8F7-794C-B771-91C457FA580A}" sibTransId="{9BAECF2B-F2D3-4343-9074-F3EB1F54F3E5}"/>
    <dgm:cxn modelId="{515C221F-47C2-4146-A29B-1E19B455829D}" srcId="{84FA9729-D4B8-394A-803F-D0C5005058A2}" destId="{7AE3458D-40BA-44A8-9289-20134AE04D9A}" srcOrd="3" destOrd="0" parTransId="{18C42745-1AFF-4F53-A68F-0347083C2FC0}" sibTransId="{59C81322-4269-4469-8FDD-909CDF0BCF17}"/>
    <dgm:cxn modelId="{45AE2830-3C80-4932-B875-D8A03F09AD15}" type="presOf" srcId="{28FD9EB8-77FD-A449-BE91-79040A76CA69}" destId="{D3683E0B-2BF0-B84D-8EBC-4C3E8EB95DA3}" srcOrd="0" destOrd="0" presId="urn:microsoft.com/office/officeart/2005/8/layout/vList5"/>
    <dgm:cxn modelId="{5ABC033F-85C1-BF4F-BA27-CE0A813BC915}" srcId="{28FD9EB8-77FD-A449-BE91-79040A76CA69}" destId="{AF57D750-7E4C-F74D-AD38-789054FC8D37}" srcOrd="1" destOrd="0" parTransId="{DC690D68-4F3F-AE45-AC30-FCF233EB2196}" sibTransId="{85859810-9BB2-2940-9AF9-74136D827E5B}"/>
    <dgm:cxn modelId="{A2921242-53D7-45CF-825E-2526C307A68F}" srcId="{84FA9729-D4B8-394A-803F-D0C5005058A2}" destId="{2F1D5BA2-2C8C-42BD-BFAC-ADEF07817A86}" srcOrd="1" destOrd="0" parTransId="{3622929A-1876-4430-B1F7-C2323B707710}" sibTransId="{C3518B10-6AD9-4A6B-A335-E7808389C214}"/>
    <dgm:cxn modelId="{FE603343-AE4D-6B4A-9188-AD79B812A750}" srcId="{5108A0B9-D054-8740-9C31-9E7B7ACA9E1E}" destId="{3358749F-EC7A-474A-8BDF-AE91D88036B2}" srcOrd="2" destOrd="0" parTransId="{19849DA5-1738-F843-BE55-766E9D6B4B4A}" sibTransId="{39C4AA62-0221-0E42-B618-39D1A4DF1C8D}"/>
    <dgm:cxn modelId="{F7ECC444-6226-442B-AEAB-421D7C150AFA}" type="presOf" srcId="{2F1D5BA2-2C8C-42BD-BFAC-ADEF07817A86}" destId="{8DB6BA29-CADD-0342-93A0-6A7FAB65F070}" srcOrd="0" destOrd="1" presId="urn:microsoft.com/office/officeart/2005/8/layout/vList5"/>
    <dgm:cxn modelId="{A3D14066-C1F5-DA49-B53D-D50D5F14F2BE}" srcId="{84FA9729-D4B8-394A-803F-D0C5005058A2}" destId="{B4FA0A0B-83D0-FF43-B847-830A3E0C843F}" srcOrd="0" destOrd="0" parTransId="{F7124984-EB60-D447-9ED8-937CCABF4547}" sibTransId="{95EE20A8-1DAD-B94C-8E07-9AEC19C716F7}"/>
    <dgm:cxn modelId="{DA58EF6A-7E6D-C14E-9FC5-4E98EF9E4AFF}" type="presOf" srcId="{5108A0B9-D054-8740-9C31-9E7B7ACA9E1E}" destId="{F2AECA2D-D631-7A48-AB18-7404864550D9}" srcOrd="0" destOrd="0" presId="urn:microsoft.com/office/officeart/2005/8/layout/vList5"/>
    <dgm:cxn modelId="{607A8D6E-C75A-4469-A1C2-1738C4670E76}" srcId="{3358749F-EC7A-474A-8BDF-AE91D88036B2}" destId="{D34C0E7B-C0A8-40D7-B3C9-4BC2A3CB670D}" srcOrd="3" destOrd="0" parTransId="{90AABE44-CB69-4FB2-90B1-CDD77B6698AA}" sibTransId="{6639863F-CD35-41C4-AC82-9DFABE2B6D63}"/>
    <dgm:cxn modelId="{13E52771-882F-48E7-84CC-16525870676A}" type="presOf" srcId="{3DA4CC99-F216-1F45-969D-1ED032AF46D3}" destId="{9BCCC951-1E90-D347-9453-F05BFF7E57CD}" srcOrd="0" destOrd="0" presId="urn:microsoft.com/office/officeart/2005/8/layout/vList5"/>
    <dgm:cxn modelId="{0B573A74-6442-4702-BD6F-6CAF8EECEBF3}" srcId="{84FA9729-D4B8-394A-803F-D0C5005058A2}" destId="{0BF45EEC-037F-444F-BA52-84635F1EB7C6}" srcOrd="2" destOrd="0" parTransId="{3D13713C-F002-48CB-9260-AB2DCBCFDA3E}" sibTransId="{29838C7A-3FFC-43A3-919C-9269FA6B9DB7}"/>
    <dgm:cxn modelId="{A10A8E54-8B4B-6D43-A38E-C21C45D8BFA0}" srcId="{5108A0B9-D054-8740-9C31-9E7B7ACA9E1E}" destId="{84FA9729-D4B8-394A-803F-D0C5005058A2}" srcOrd="1" destOrd="0" parTransId="{0136B5F8-0CF3-4D45-9FC9-B8BB902D84FC}" sibTransId="{6754C68A-F11E-AD43-949D-5AA480B4A752}"/>
    <dgm:cxn modelId="{86F31491-A9E4-4A5D-B094-E9963B14AA53}" type="presOf" srcId="{24D953F3-AF61-5A4D-8A79-8C1AE6B0316E}" destId="{9BCCC951-1E90-D347-9453-F05BFF7E57CD}" srcOrd="0" destOrd="2" presId="urn:microsoft.com/office/officeart/2005/8/layout/vList5"/>
    <dgm:cxn modelId="{7624E49C-A74A-4113-B0B2-88AABF443D52}" type="presOf" srcId="{3358749F-EC7A-474A-8BDF-AE91D88036B2}" destId="{B05BE9D0-1AAD-AC4C-9BF0-1097DD6F49C3}" srcOrd="0" destOrd="0" presId="urn:microsoft.com/office/officeart/2005/8/layout/vList5"/>
    <dgm:cxn modelId="{D5CE18B8-07FF-174C-AA6D-85B2B3BA28C7}" type="presOf" srcId="{9279BDD2-54FD-9C49-98F6-172310AE843E}" destId="{7F4EA954-0D35-B84F-AB89-8F11696116CD}" srcOrd="0" destOrd="2" presId="urn:microsoft.com/office/officeart/2005/8/layout/vList5"/>
    <dgm:cxn modelId="{C951ECB9-14F2-4A75-9E33-463963931C3A}" type="presOf" srcId="{7AE3458D-40BA-44A8-9289-20134AE04D9A}" destId="{8DB6BA29-CADD-0342-93A0-6A7FAB65F070}" srcOrd="0" destOrd="3" presId="urn:microsoft.com/office/officeart/2005/8/layout/vList5"/>
    <dgm:cxn modelId="{D5C974BF-5302-8D4C-8418-B5AE8FDC3B0B}" srcId="{3358749F-EC7A-474A-8BDF-AE91D88036B2}" destId="{9279BDD2-54FD-9C49-98F6-172310AE843E}" srcOrd="2" destOrd="0" parTransId="{4E569BF5-D99D-5A47-BBCB-C7AC2DC9E33F}" sibTransId="{57AEB038-5288-5941-B6D6-405C5DDD5DDB}"/>
    <dgm:cxn modelId="{6343F6CA-405E-5F4A-9B70-FF8EA529ACF0}" srcId="{3358749F-EC7A-474A-8BDF-AE91D88036B2}" destId="{61697FED-2631-A043-91A4-1562970201A1}" srcOrd="0" destOrd="0" parTransId="{66EBA5BF-17FE-F94A-B9AE-CF782FCCF2F3}" sibTransId="{7F31CF69-14CD-FB43-AD78-91D1088EC553}"/>
    <dgm:cxn modelId="{C09188D1-7A63-4FB4-B80E-8796674E7812}" type="presOf" srcId="{D34C0E7B-C0A8-40D7-B3C9-4BC2A3CB670D}" destId="{7F4EA954-0D35-B84F-AB89-8F11696116CD}" srcOrd="0" destOrd="3" presId="urn:microsoft.com/office/officeart/2005/8/layout/vList5"/>
    <dgm:cxn modelId="{38D041D3-AA74-4AC6-B42F-183D07434FEB}" type="presOf" srcId="{84FA9729-D4B8-394A-803F-D0C5005058A2}" destId="{CD30AA63-D5EE-2740-8162-045562B93563}" srcOrd="0" destOrd="0" presId="urn:microsoft.com/office/officeart/2005/8/layout/vList5"/>
    <dgm:cxn modelId="{5EE424D9-4EBD-BB46-9E41-36545CC57439}" srcId="{5108A0B9-D054-8740-9C31-9E7B7ACA9E1E}" destId="{28FD9EB8-77FD-A449-BE91-79040A76CA69}" srcOrd="0" destOrd="0" parTransId="{ECE1837D-7DA6-B440-A79E-E057B4E4F342}" sibTransId="{5A5A08C1-06FC-CA4B-B2C7-E24266435622}"/>
    <dgm:cxn modelId="{231B5DDC-BC27-2C4D-B190-48F077E4FE19}" srcId="{28FD9EB8-77FD-A449-BE91-79040A76CA69}" destId="{3DA4CC99-F216-1F45-969D-1ED032AF46D3}" srcOrd="0" destOrd="0" parTransId="{CA5EFDCB-0D9F-DE40-920D-25BA19BD9031}" sibTransId="{03B04465-0C35-7543-8907-B3FB3C1E0ECE}"/>
    <dgm:cxn modelId="{38C3AFDE-8C6F-4F80-BB34-74B6EFAEB6EA}" type="presOf" srcId="{B4FA0A0B-83D0-FF43-B847-830A3E0C843F}" destId="{8DB6BA29-CADD-0342-93A0-6A7FAB65F070}" srcOrd="0" destOrd="0" presId="urn:microsoft.com/office/officeart/2005/8/layout/vList5"/>
    <dgm:cxn modelId="{122AE6E5-3727-C447-8B53-E8E256265EF2}" type="presOf" srcId="{AF57D750-7E4C-F74D-AD38-789054FC8D37}" destId="{9BCCC951-1E90-D347-9453-F05BFF7E57CD}" srcOrd="0" destOrd="1" presId="urn:microsoft.com/office/officeart/2005/8/layout/vList5"/>
    <dgm:cxn modelId="{62F393F0-58F0-435F-A470-C334701E176D}" type="presOf" srcId="{0BF45EEC-037F-444F-BA52-84635F1EB7C6}" destId="{8DB6BA29-CADD-0342-93A0-6A7FAB65F070}" srcOrd="0" destOrd="2" presId="urn:microsoft.com/office/officeart/2005/8/layout/vList5"/>
    <dgm:cxn modelId="{997BFAF0-5EE0-334F-8018-8AC79AE89E79}" srcId="{3358749F-EC7A-474A-8BDF-AE91D88036B2}" destId="{EC780BA4-6F3F-B641-8518-EA21292A75FA}" srcOrd="1" destOrd="0" parTransId="{0F6F6F28-3939-AD45-99C2-61F8FC324F60}" sibTransId="{F115EE42-834A-C741-BF87-C30E72323E29}"/>
    <dgm:cxn modelId="{2F675AF6-060B-425D-B1E7-736757323B0E}" type="presOf" srcId="{EC780BA4-6F3F-B641-8518-EA21292A75FA}" destId="{7F4EA954-0D35-B84F-AB89-8F11696116CD}" srcOrd="0" destOrd="1" presId="urn:microsoft.com/office/officeart/2005/8/layout/vList5"/>
    <dgm:cxn modelId="{BA12F663-E6B9-401F-97EE-64368B18D176}" type="presParOf" srcId="{F2AECA2D-D631-7A48-AB18-7404864550D9}" destId="{B4F20BC7-93D5-DF4C-ABA0-3FF38FA87101}" srcOrd="0" destOrd="0" presId="urn:microsoft.com/office/officeart/2005/8/layout/vList5"/>
    <dgm:cxn modelId="{9C92E0E7-9D9B-424E-B68D-D997973CB6C0}" type="presParOf" srcId="{B4F20BC7-93D5-DF4C-ABA0-3FF38FA87101}" destId="{D3683E0B-2BF0-B84D-8EBC-4C3E8EB95DA3}" srcOrd="0" destOrd="0" presId="urn:microsoft.com/office/officeart/2005/8/layout/vList5"/>
    <dgm:cxn modelId="{ECAB92A4-4DB3-4E8D-AB22-99DCE2778C2F}" type="presParOf" srcId="{B4F20BC7-93D5-DF4C-ABA0-3FF38FA87101}" destId="{9BCCC951-1E90-D347-9453-F05BFF7E57CD}" srcOrd="1" destOrd="0" presId="urn:microsoft.com/office/officeart/2005/8/layout/vList5"/>
    <dgm:cxn modelId="{5EFC6012-5E8F-4138-91A8-8ED429168F07}" type="presParOf" srcId="{F2AECA2D-D631-7A48-AB18-7404864550D9}" destId="{8CF9B3A2-DB7D-BA48-A391-1751F64D968C}" srcOrd="1" destOrd="0" presId="urn:microsoft.com/office/officeart/2005/8/layout/vList5"/>
    <dgm:cxn modelId="{ACD5E0F2-19F1-4BA3-9CEF-A4BB6806F75E}" type="presParOf" srcId="{F2AECA2D-D631-7A48-AB18-7404864550D9}" destId="{E3C00DF9-EE77-CD4D-B53E-241332CDD15D}" srcOrd="2" destOrd="0" presId="urn:microsoft.com/office/officeart/2005/8/layout/vList5"/>
    <dgm:cxn modelId="{5AFE77AB-1492-4ECF-AB2B-50AE7520E250}" type="presParOf" srcId="{E3C00DF9-EE77-CD4D-B53E-241332CDD15D}" destId="{CD30AA63-D5EE-2740-8162-045562B93563}" srcOrd="0" destOrd="0" presId="urn:microsoft.com/office/officeart/2005/8/layout/vList5"/>
    <dgm:cxn modelId="{A0787AB8-9495-4650-9558-30DEBE2EB823}" type="presParOf" srcId="{E3C00DF9-EE77-CD4D-B53E-241332CDD15D}" destId="{8DB6BA29-CADD-0342-93A0-6A7FAB65F070}" srcOrd="1" destOrd="0" presId="urn:microsoft.com/office/officeart/2005/8/layout/vList5"/>
    <dgm:cxn modelId="{5AA99225-9EF0-4021-8F8D-F4A0D253168F}" type="presParOf" srcId="{F2AECA2D-D631-7A48-AB18-7404864550D9}" destId="{696003CC-9ADE-F441-B024-84F200AB502F}" srcOrd="3" destOrd="0" presId="urn:microsoft.com/office/officeart/2005/8/layout/vList5"/>
    <dgm:cxn modelId="{491770B8-542F-432D-9E17-FDF95C12634D}" type="presParOf" srcId="{F2AECA2D-D631-7A48-AB18-7404864550D9}" destId="{D974158B-695D-FF43-9877-1B46B37F7BFA}" srcOrd="4" destOrd="0" presId="urn:microsoft.com/office/officeart/2005/8/layout/vList5"/>
    <dgm:cxn modelId="{109D3958-BF28-4F84-94A2-1AF42CB44816}" type="presParOf" srcId="{D974158B-695D-FF43-9877-1B46B37F7BFA}" destId="{B05BE9D0-1AAD-AC4C-9BF0-1097DD6F49C3}" srcOrd="0" destOrd="0" presId="urn:microsoft.com/office/officeart/2005/8/layout/vList5"/>
    <dgm:cxn modelId="{7734C742-7592-446C-831B-43BEAC893B84}" type="presParOf" srcId="{D974158B-695D-FF43-9877-1B46B37F7BFA}" destId="{7F4EA954-0D35-B84F-AB89-8F11696116C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71DB66-0C6D-914C-A758-A1B969285541}" type="doc">
      <dgm:prSet loTypeId="urn:microsoft.com/office/officeart/2016/7/layout/RepeatingBendingProcessNew" loCatId="process" qsTypeId="urn:microsoft.com/office/officeart/2005/8/quickstyle/simple1" qsCatId="simple" csTypeId="urn:microsoft.com/office/officeart/2005/8/colors/accent1_2" csCatId="accent1" phldr="1"/>
      <dgm:spPr/>
    </dgm:pt>
    <dgm:pt modelId="{2E6E196B-1DA7-8344-B1CF-920AE0FC3709}">
      <dgm:prSet phldrT="[Text]" custT="1"/>
      <dgm:spPr>
        <a:solidFill>
          <a:srgbClr val="B693D5"/>
        </a:solidFill>
      </dgm:spPr>
      <dgm:t>
        <a:bodyPr/>
        <a:lstStyle/>
        <a:p>
          <a:r>
            <a:rPr lang="en-GB" sz="1100" b="0" dirty="0">
              <a:latin typeface="Calibri" panose="020F0502020204030204" pitchFamily="34" charset="0"/>
              <a:cs typeface="Calibri" panose="020F0502020204030204" pitchFamily="34" charset="0"/>
            </a:rPr>
            <a:t>Step 1:</a:t>
          </a:r>
        </a:p>
        <a:p>
          <a:br>
            <a:rPr lang="en-GB" sz="1100" b="0" dirty="0">
              <a:latin typeface="Calibri" panose="020F0502020204030204" pitchFamily="34" charset="0"/>
              <a:cs typeface="Calibri" panose="020F0502020204030204" pitchFamily="34" charset="0"/>
            </a:rPr>
          </a:br>
          <a:r>
            <a:rPr lang="en-GB" sz="1100" b="0" dirty="0">
              <a:latin typeface="Calibri" panose="020F0502020204030204" pitchFamily="34" charset="0"/>
              <a:cs typeface="Calibri" panose="020F0502020204030204" pitchFamily="34" charset="0"/>
            </a:rPr>
            <a:t>Invite</a:t>
          </a:r>
        </a:p>
        <a:p>
          <a:r>
            <a:rPr lang="en-GB" sz="1100" b="0" dirty="0">
              <a:latin typeface="Calibri" panose="020F0502020204030204" pitchFamily="34" charset="0"/>
              <a:cs typeface="Calibri" panose="020F0502020204030204" pitchFamily="34" charset="0"/>
            </a:rPr>
            <a:t>&amp;</a:t>
          </a:r>
        </a:p>
        <a:p>
          <a:r>
            <a:rPr lang="en-GB" sz="1100" b="0" dirty="0">
              <a:latin typeface="Calibri" panose="020F0502020204030204" pitchFamily="34" charset="0"/>
              <a:cs typeface="Calibri" panose="020F0502020204030204" pitchFamily="34" charset="0"/>
            </a:rPr>
            <a:t> Send Packs</a:t>
          </a:r>
        </a:p>
      </dgm:t>
    </dgm:pt>
    <dgm:pt modelId="{EDEA91BA-590C-7345-BFBF-8E36F5FF9B9E}" type="parTrans" cxnId="{421A4427-137A-794F-9C78-C818262204EE}">
      <dgm:prSet/>
      <dgm:spPr/>
      <dgm:t>
        <a:bodyPr/>
        <a:lstStyle/>
        <a:p>
          <a:endParaRPr lang="en-GB" sz="1600" b="0">
            <a:latin typeface="Century Gothic" panose="020B0502020202020204" pitchFamily="34" charset="0"/>
          </a:endParaRPr>
        </a:p>
      </dgm:t>
    </dgm:pt>
    <dgm:pt modelId="{94962236-F526-4E41-BB76-FDC13BA84B57}" type="sibTrans" cxnId="{421A4427-137A-794F-9C78-C818262204EE}">
      <dgm:prSet/>
      <dgm:spPr/>
      <dgm:t>
        <a:bodyPr/>
        <a:lstStyle/>
        <a:p>
          <a:endParaRPr lang="en-GB" sz="1600" b="0">
            <a:latin typeface="Century Gothic" panose="020B0502020202020204" pitchFamily="34" charset="0"/>
          </a:endParaRPr>
        </a:p>
      </dgm:t>
    </dgm:pt>
    <dgm:pt modelId="{1E48A163-EEAD-9C4E-829D-307585013708}">
      <dgm:prSet phldrT="[Text]" custT="1"/>
      <dgm:spPr>
        <a:solidFill>
          <a:srgbClr val="B693D5"/>
        </a:solidFill>
      </dgm:spPr>
      <dgm:t>
        <a:bodyPr/>
        <a:lstStyle/>
        <a:p>
          <a:r>
            <a:rPr lang="en-GB" sz="1100" b="0" dirty="0">
              <a:latin typeface="Calibri" panose="020F0502020204030204" pitchFamily="34" charset="0"/>
              <a:cs typeface="Calibri" panose="020F0502020204030204" pitchFamily="34" charset="0"/>
            </a:rPr>
            <a:t>Step 2:</a:t>
          </a:r>
        </a:p>
        <a:p>
          <a:br>
            <a:rPr lang="en-GB" sz="1100" b="0" dirty="0">
              <a:latin typeface="Calibri" panose="020F0502020204030204" pitchFamily="34" charset="0"/>
              <a:cs typeface="Calibri" panose="020F0502020204030204" pitchFamily="34" charset="0"/>
            </a:rPr>
          </a:br>
          <a:r>
            <a:rPr lang="en-GB" sz="1100" b="0" dirty="0">
              <a:latin typeface="Calibri" panose="020F0502020204030204" pitchFamily="34" charset="0"/>
              <a:cs typeface="Calibri" panose="020F0502020204030204" pitchFamily="34" charset="0"/>
            </a:rPr>
            <a:t>Reciept &amp; Process Samples</a:t>
          </a:r>
        </a:p>
      </dgm:t>
    </dgm:pt>
    <dgm:pt modelId="{5C5AF816-8B09-8C41-AD1C-74F4A7EDBDBB}" type="parTrans" cxnId="{500167DA-3D35-6649-A3A4-AE5E9D3E76B8}">
      <dgm:prSet/>
      <dgm:spPr/>
      <dgm:t>
        <a:bodyPr/>
        <a:lstStyle/>
        <a:p>
          <a:endParaRPr lang="en-GB" sz="1600" b="0">
            <a:latin typeface="Century Gothic" panose="020B0502020202020204" pitchFamily="34" charset="0"/>
          </a:endParaRPr>
        </a:p>
      </dgm:t>
    </dgm:pt>
    <dgm:pt modelId="{2FF790C8-E0D7-E04F-AD40-6BEEBE9DCAAF}" type="sibTrans" cxnId="{500167DA-3D35-6649-A3A4-AE5E9D3E76B8}">
      <dgm:prSet/>
      <dgm:spPr/>
      <dgm:t>
        <a:bodyPr/>
        <a:lstStyle/>
        <a:p>
          <a:endParaRPr lang="en-GB" sz="1600" b="0">
            <a:latin typeface="Century Gothic" panose="020B0502020202020204" pitchFamily="34" charset="0"/>
          </a:endParaRPr>
        </a:p>
      </dgm:t>
    </dgm:pt>
    <dgm:pt modelId="{D9EB5B46-D24F-DA4B-BC39-16FADA8BA42C}">
      <dgm:prSet phldrT="[Text]" custT="1"/>
      <dgm:spPr>
        <a:solidFill>
          <a:srgbClr val="B693D5"/>
        </a:solidFill>
      </dgm:spPr>
      <dgm:t>
        <a:bodyPr/>
        <a:lstStyle/>
        <a:p>
          <a:r>
            <a:rPr lang="en-GB" sz="1100" b="0" dirty="0">
              <a:latin typeface="+mn-lt"/>
            </a:rPr>
            <a:t>Step 3:</a:t>
          </a:r>
        </a:p>
        <a:p>
          <a:br>
            <a:rPr lang="en-GB" sz="1100" b="0" dirty="0">
              <a:latin typeface="+mn-lt"/>
            </a:rPr>
          </a:br>
          <a:r>
            <a:rPr lang="en-GB" sz="1100" b="0" dirty="0">
              <a:latin typeface="+mn-lt"/>
              <a:cs typeface="Calibri" panose="020F0502020204030204" pitchFamily="34" charset="0"/>
            </a:rPr>
            <a:t>Antibody Testing </a:t>
          </a:r>
        </a:p>
        <a:p>
          <a:r>
            <a:rPr lang="en-GB" sz="1100" b="0" dirty="0">
              <a:latin typeface="+mn-lt"/>
              <a:cs typeface="Calibri" panose="020F0502020204030204" pitchFamily="34" charset="0"/>
            </a:rPr>
            <a:t>&amp; </a:t>
          </a:r>
        </a:p>
        <a:p>
          <a:r>
            <a:rPr lang="en-GB" sz="1100" b="0" dirty="0">
              <a:latin typeface="+mn-lt"/>
              <a:cs typeface="Calibri" panose="020F0502020204030204" pitchFamily="34" charset="0"/>
            </a:rPr>
            <a:t>Storage </a:t>
          </a:r>
        </a:p>
      </dgm:t>
    </dgm:pt>
    <dgm:pt modelId="{654DCB9D-9409-A448-A445-AB7435C9F235}" type="parTrans" cxnId="{43783CAF-4F6A-7047-AD06-ED9B30E15224}">
      <dgm:prSet/>
      <dgm:spPr/>
      <dgm:t>
        <a:bodyPr/>
        <a:lstStyle/>
        <a:p>
          <a:endParaRPr lang="en-GB" sz="1600" b="0">
            <a:latin typeface="Century Gothic" panose="020B0502020202020204" pitchFamily="34" charset="0"/>
          </a:endParaRPr>
        </a:p>
      </dgm:t>
    </dgm:pt>
    <dgm:pt modelId="{C582009E-F9EA-8345-9754-1A2B9F9FEEEB}" type="sibTrans" cxnId="{43783CAF-4F6A-7047-AD06-ED9B30E15224}">
      <dgm:prSet/>
      <dgm:spPr/>
      <dgm:t>
        <a:bodyPr/>
        <a:lstStyle/>
        <a:p>
          <a:endParaRPr lang="en-GB" sz="1600" b="0">
            <a:latin typeface="Century Gothic" panose="020B0502020202020204" pitchFamily="34" charset="0"/>
          </a:endParaRPr>
        </a:p>
      </dgm:t>
    </dgm:pt>
    <dgm:pt modelId="{1C1156C3-188E-CB49-9474-465A7E61864B}">
      <dgm:prSet custT="1"/>
      <dgm:spPr>
        <a:solidFill>
          <a:srgbClr val="B693D5"/>
        </a:solidFill>
      </dgm:spPr>
      <dgm:t>
        <a:bodyPr/>
        <a:lstStyle/>
        <a:p>
          <a:r>
            <a:rPr lang="en-GB" sz="1100" b="0" dirty="0">
              <a:latin typeface="Calibri" panose="020F0502020204030204" pitchFamily="34" charset="0"/>
              <a:cs typeface="Calibri" panose="020F0502020204030204" pitchFamily="34" charset="0"/>
            </a:rPr>
            <a:t>Step 4:</a:t>
          </a:r>
        </a:p>
        <a:p>
          <a:br>
            <a:rPr lang="en-GB" sz="1100" b="0" dirty="0">
              <a:latin typeface="Calibri" panose="020F0502020204030204" pitchFamily="34" charset="0"/>
              <a:cs typeface="Calibri" panose="020F0502020204030204" pitchFamily="34" charset="0"/>
            </a:rPr>
          </a:br>
          <a:r>
            <a:rPr lang="en-GB" sz="1100" b="0" dirty="0">
              <a:latin typeface="Calibri" panose="020F0502020204030204" pitchFamily="34" charset="0"/>
              <a:cs typeface="Calibri" panose="020F0502020204030204" pitchFamily="34" charset="0"/>
            </a:rPr>
            <a:t>Results Reporting</a:t>
          </a:r>
        </a:p>
      </dgm:t>
    </dgm:pt>
    <dgm:pt modelId="{D4747C42-1B35-7448-AD4B-A429500BE4EE}" type="parTrans" cxnId="{48B1E82A-1F96-B744-9B5D-2F4FAF2CCAB5}">
      <dgm:prSet/>
      <dgm:spPr/>
      <dgm:t>
        <a:bodyPr/>
        <a:lstStyle/>
        <a:p>
          <a:endParaRPr lang="en-GB" sz="1600" b="0">
            <a:latin typeface="Century Gothic" panose="020B0502020202020204" pitchFamily="34" charset="0"/>
          </a:endParaRPr>
        </a:p>
      </dgm:t>
    </dgm:pt>
    <dgm:pt modelId="{CCEF4ABE-A223-5F4E-90BF-C3599358FE98}" type="sibTrans" cxnId="{48B1E82A-1F96-B744-9B5D-2F4FAF2CCAB5}">
      <dgm:prSet/>
      <dgm:spPr/>
      <dgm:t>
        <a:bodyPr/>
        <a:lstStyle/>
        <a:p>
          <a:endParaRPr lang="en-GB" sz="1600" b="0">
            <a:latin typeface="Century Gothic" panose="020B0502020202020204" pitchFamily="34" charset="0"/>
          </a:endParaRPr>
        </a:p>
      </dgm:t>
    </dgm:pt>
    <dgm:pt modelId="{EDBB264C-5C2B-43BE-83EE-341DB1BB8078}" type="pres">
      <dgm:prSet presAssocID="{2371DB66-0C6D-914C-A758-A1B969285541}" presName="Name0" presStyleCnt="0">
        <dgm:presLayoutVars>
          <dgm:dir/>
          <dgm:resizeHandles val="exact"/>
        </dgm:presLayoutVars>
      </dgm:prSet>
      <dgm:spPr/>
    </dgm:pt>
    <dgm:pt modelId="{1CECAFF2-D14D-45EC-9973-7E326A8E626A}" type="pres">
      <dgm:prSet presAssocID="{2E6E196B-1DA7-8344-B1CF-920AE0FC3709}" presName="node" presStyleLbl="node1" presStyleIdx="0" presStyleCnt="4">
        <dgm:presLayoutVars>
          <dgm:bulletEnabled val="1"/>
        </dgm:presLayoutVars>
      </dgm:prSet>
      <dgm:spPr/>
    </dgm:pt>
    <dgm:pt modelId="{CC30959D-4F44-44DF-9A74-2451DA6CBBD6}" type="pres">
      <dgm:prSet presAssocID="{94962236-F526-4E41-BB76-FDC13BA84B57}" presName="sibTrans" presStyleLbl="sibTrans1D1" presStyleIdx="0" presStyleCnt="3"/>
      <dgm:spPr/>
    </dgm:pt>
    <dgm:pt modelId="{31E0AD09-2E31-46B7-84D6-4709F82F0E73}" type="pres">
      <dgm:prSet presAssocID="{94962236-F526-4E41-BB76-FDC13BA84B57}" presName="connectorText" presStyleLbl="sibTrans1D1" presStyleIdx="0" presStyleCnt="3"/>
      <dgm:spPr/>
    </dgm:pt>
    <dgm:pt modelId="{3D8B8F68-47D0-4D6D-B52F-18702E959E69}" type="pres">
      <dgm:prSet presAssocID="{1E48A163-EEAD-9C4E-829D-307585013708}" presName="node" presStyleLbl="node1" presStyleIdx="1" presStyleCnt="4">
        <dgm:presLayoutVars>
          <dgm:bulletEnabled val="1"/>
        </dgm:presLayoutVars>
      </dgm:prSet>
      <dgm:spPr/>
    </dgm:pt>
    <dgm:pt modelId="{0ECC716F-6E60-490E-8CF8-B2C286451687}" type="pres">
      <dgm:prSet presAssocID="{2FF790C8-E0D7-E04F-AD40-6BEEBE9DCAAF}" presName="sibTrans" presStyleLbl="sibTrans1D1" presStyleIdx="1" presStyleCnt="3"/>
      <dgm:spPr/>
    </dgm:pt>
    <dgm:pt modelId="{7F4D1EA0-1514-4D25-9F86-2B2A53991375}" type="pres">
      <dgm:prSet presAssocID="{2FF790C8-E0D7-E04F-AD40-6BEEBE9DCAAF}" presName="connectorText" presStyleLbl="sibTrans1D1" presStyleIdx="1" presStyleCnt="3"/>
      <dgm:spPr/>
    </dgm:pt>
    <dgm:pt modelId="{BFE89E1B-83C9-4737-BCBA-1C3C3E3A914C}" type="pres">
      <dgm:prSet presAssocID="{D9EB5B46-D24F-DA4B-BC39-16FADA8BA42C}" presName="node" presStyleLbl="node1" presStyleIdx="2" presStyleCnt="4">
        <dgm:presLayoutVars>
          <dgm:bulletEnabled val="1"/>
        </dgm:presLayoutVars>
      </dgm:prSet>
      <dgm:spPr/>
    </dgm:pt>
    <dgm:pt modelId="{9AD838D8-50B6-42A8-A902-CB0E671D0AEC}" type="pres">
      <dgm:prSet presAssocID="{C582009E-F9EA-8345-9754-1A2B9F9FEEEB}" presName="sibTrans" presStyleLbl="sibTrans1D1" presStyleIdx="2" presStyleCnt="3"/>
      <dgm:spPr/>
    </dgm:pt>
    <dgm:pt modelId="{5C439486-7451-42C0-9A23-66522C5B778E}" type="pres">
      <dgm:prSet presAssocID="{C582009E-F9EA-8345-9754-1A2B9F9FEEEB}" presName="connectorText" presStyleLbl="sibTrans1D1" presStyleIdx="2" presStyleCnt="3"/>
      <dgm:spPr/>
    </dgm:pt>
    <dgm:pt modelId="{88359BF8-CA58-4E8D-94A3-88E578FFC084}" type="pres">
      <dgm:prSet presAssocID="{1C1156C3-188E-CB49-9474-465A7E61864B}" presName="node" presStyleLbl="node1" presStyleIdx="3" presStyleCnt="4">
        <dgm:presLayoutVars>
          <dgm:bulletEnabled val="1"/>
        </dgm:presLayoutVars>
      </dgm:prSet>
      <dgm:spPr/>
    </dgm:pt>
  </dgm:ptLst>
  <dgm:cxnLst>
    <dgm:cxn modelId="{ABF16B0B-FE07-412C-8321-713B284AD1FE}" type="presOf" srcId="{2FF790C8-E0D7-E04F-AD40-6BEEBE9DCAAF}" destId="{0ECC716F-6E60-490E-8CF8-B2C286451687}" srcOrd="0" destOrd="0" presId="urn:microsoft.com/office/officeart/2016/7/layout/RepeatingBendingProcessNew"/>
    <dgm:cxn modelId="{03F5C516-2D87-4427-B909-AE5F2B5AB607}" type="presOf" srcId="{2371DB66-0C6D-914C-A758-A1B969285541}" destId="{EDBB264C-5C2B-43BE-83EE-341DB1BB8078}" srcOrd="0" destOrd="0" presId="urn:microsoft.com/office/officeart/2016/7/layout/RepeatingBendingProcessNew"/>
    <dgm:cxn modelId="{421A4427-137A-794F-9C78-C818262204EE}" srcId="{2371DB66-0C6D-914C-A758-A1B969285541}" destId="{2E6E196B-1DA7-8344-B1CF-920AE0FC3709}" srcOrd="0" destOrd="0" parTransId="{EDEA91BA-590C-7345-BFBF-8E36F5FF9B9E}" sibTransId="{94962236-F526-4E41-BB76-FDC13BA84B57}"/>
    <dgm:cxn modelId="{48B1E82A-1F96-B744-9B5D-2F4FAF2CCAB5}" srcId="{2371DB66-0C6D-914C-A758-A1B969285541}" destId="{1C1156C3-188E-CB49-9474-465A7E61864B}" srcOrd="3" destOrd="0" parTransId="{D4747C42-1B35-7448-AD4B-A429500BE4EE}" sibTransId="{CCEF4ABE-A223-5F4E-90BF-C3599358FE98}"/>
    <dgm:cxn modelId="{470DE23D-96E5-4A38-838D-34FAAED3733D}" type="presOf" srcId="{2E6E196B-1DA7-8344-B1CF-920AE0FC3709}" destId="{1CECAFF2-D14D-45EC-9973-7E326A8E626A}" srcOrd="0" destOrd="0" presId="urn:microsoft.com/office/officeart/2016/7/layout/RepeatingBendingProcessNew"/>
    <dgm:cxn modelId="{E7C7E069-B0AD-4CDA-B66E-B1AD2E79A26F}" type="presOf" srcId="{2FF790C8-E0D7-E04F-AD40-6BEEBE9DCAAF}" destId="{7F4D1EA0-1514-4D25-9F86-2B2A53991375}" srcOrd="1" destOrd="0" presId="urn:microsoft.com/office/officeart/2016/7/layout/RepeatingBendingProcessNew"/>
    <dgm:cxn modelId="{3C597E7D-DBD8-4C36-8855-CF96542BD6F8}" type="presOf" srcId="{D9EB5B46-D24F-DA4B-BC39-16FADA8BA42C}" destId="{BFE89E1B-83C9-4737-BCBA-1C3C3E3A914C}" srcOrd="0" destOrd="0" presId="urn:microsoft.com/office/officeart/2016/7/layout/RepeatingBendingProcessNew"/>
    <dgm:cxn modelId="{3BADC081-807A-4CCA-A572-78EA8D76A79F}" type="presOf" srcId="{1C1156C3-188E-CB49-9474-465A7E61864B}" destId="{88359BF8-CA58-4E8D-94A3-88E578FFC084}" srcOrd="0" destOrd="0" presId="urn:microsoft.com/office/officeart/2016/7/layout/RepeatingBendingProcessNew"/>
    <dgm:cxn modelId="{5F7C898A-394A-4E17-9C26-CE1C889CE3DD}" type="presOf" srcId="{94962236-F526-4E41-BB76-FDC13BA84B57}" destId="{CC30959D-4F44-44DF-9A74-2451DA6CBBD6}" srcOrd="0" destOrd="0" presId="urn:microsoft.com/office/officeart/2016/7/layout/RepeatingBendingProcessNew"/>
    <dgm:cxn modelId="{9D6C00A6-9885-462A-81BB-4E0F7EF5A277}" type="presOf" srcId="{94962236-F526-4E41-BB76-FDC13BA84B57}" destId="{31E0AD09-2E31-46B7-84D6-4709F82F0E73}" srcOrd="1" destOrd="0" presId="urn:microsoft.com/office/officeart/2016/7/layout/RepeatingBendingProcessNew"/>
    <dgm:cxn modelId="{43783CAF-4F6A-7047-AD06-ED9B30E15224}" srcId="{2371DB66-0C6D-914C-A758-A1B969285541}" destId="{D9EB5B46-D24F-DA4B-BC39-16FADA8BA42C}" srcOrd="2" destOrd="0" parTransId="{654DCB9D-9409-A448-A445-AB7435C9F235}" sibTransId="{C582009E-F9EA-8345-9754-1A2B9F9FEEEB}"/>
    <dgm:cxn modelId="{28E1ABC7-1BA7-4D70-9057-57054BE5ABC6}" type="presOf" srcId="{C582009E-F9EA-8345-9754-1A2B9F9FEEEB}" destId="{5C439486-7451-42C0-9A23-66522C5B778E}" srcOrd="1" destOrd="0" presId="urn:microsoft.com/office/officeart/2016/7/layout/RepeatingBendingProcessNew"/>
    <dgm:cxn modelId="{08FE07D1-FADC-4704-B74A-C260FD4931C6}" type="presOf" srcId="{1E48A163-EEAD-9C4E-829D-307585013708}" destId="{3D8B8F68-47D0-4D6D-B52F-18702E959E69}" srcOrd="0" destOrd="0" presId="urn:microsoft.com/office/officeart/2016/7/layout/RepeatingBendingProcessNew"/>
    <dgm:cxn modelId="{500167DA-3D35-6649-A3A4-AE5E9D3E76B8}" srcId="{2371DB66-0C6D-914C-A758-A1B969285541}" destId="{1E48A163-EEAD-9C4E-829D-307585013708}" srcOrd="1" destOrd="0" parTransId="{5C5AF816-8B09-8C41-AD1C-74F4A7EDBDBB}" sibTransId="{2FF790C8-E0D7-E04F-AD40-6BEEBE9DCAAF}"/>
    <dgm:cxn modelId="{FD4556E5-3E48-4D8B-9696-C92D36CBDCF9}" type="presOf" srcId="{C582009E-F9EA-8345-9754-1A2B9F9FEEEB}" destId="{9AD838D8-50B6-42A8-A902-CB0E671D0AEC}" srcOrd="0" destOrd="0" presId="urn:microsoft.com/office/officeart/2016/7/layout/RepeatingBendingProcessNew"/>
    <dgm:cxn modelId="{20E3A0C2-7E91-44D0-8777-526D6647603D}" type="presParOf" srcId="{EDBB264C-5C2B-43BE-83EE-341DB1BB8078}" destId="{1CECAFF2-D14D-45EC-9973-7E326A8E626A}" srcOrd="0" destOrd="0" presId="urn:microsoft.com/office/officeart/2016/7/layout/RepeatingBendingProcessNew"/>
    <dgm:cxn modelId="{C6B729E5-2EC2-44B1-A6D7-72FDE840EC2D}" type="presParOf" srcId="{EDBB264C-5C2B-43BE-83EE-341DB1BB8078}" destId="{CC30959D-4F44-44DF-9A74-2451DA6CBBD6}" srcOrd="1" destOrd="0" presId="urn:microsoft.com/office/officeart/2016/7/layout/RepeatingBendingProcessNew"/>
    <dgm:cxn modelId="{8C1BD337-18B1-4ADB-A287-F6715795B633}" type="presParOf" srcId="{CC30959D-4F44-44DF-9A74-2451DA6CBBD6}" destId="{31E0AD09-2E31-46B7-84D6-4709F82F0E73}" srcOrd="0" destOrd="0" presId="urn:microsoft.com/office/officeart/2016/7/layout/RepeatingBendingProcessNew"/>
    <dgm:cxn modelId="{A8463C77-F2E0-42BB-87B3-E597D1F6AD07}" type="presParOf" srcId="{EDBB264C-5C2B-43BE-83EE-341DB1BB8078}" destId="{3D8B8F68-47D0-4D6D-B52F-18702E959E69}" srcOrd="2" destOrd="0" presId="urn:microsoft.com/office/officeart/2016/7/layout/RepeatingBendingProcessNew"/>
    <dgm:cxn modelId="{4D8C608B-905A-4C27-8F98-5C81CC0B459A}" type="presParOf" srcId="{EDBB264C-5C2B-43BE-83EE-341DB1BB8078}" destId="{0ECC716F-6E60-490E-8CF8-B2C286451687}" srcOrd="3" destOrd="0" presId="urn:microsoft.com/office/officeart/2016/7/layout/RepeatingBendingProcessNew"/>
    <dgm:cxn modelId="{7FF387A5-013C-4ECF-80C8-37A4698E2235}" type="presParOf" srcId="{0ECC716F-6E60-490E-8CF8-B2C286451687}" destId="{7F4D1EA0-1514-4D25-9F86-2B2A53991375}" srcOrd="0" destOrd="0" presId="urn:microsoft.com/office/officeart/2016/7/layout/RepeatingBendingProcessNew"/>
    <dgm:cxn modelId="{76F3E7B9-EA41-46CD-95FB-D86EE60499DB}" type="presParOf" srcId="{EDBB264C-5C2B-43BE-83EE-341DB1BB8078}" destId="{BFE89E1B-83C9-4737-BCBA-1C3C3E3A914C}" srcOrd="4" destOrd="0" presId="urn:microsoft.com/office/officeart/2016/7/layout/RepeatingBendingProcessNew"/>
    <dgm:cxn modelId="{522F5663-B75F-4A55-9E67-0EE9E7B5A9E3}" type="presParOf" srcId="{EDBB264C-5C2B-43BE-83EE-341DB1BB8078}" destId="{9AD838D8-50B6-42A8-A902-CB0E671D0AEC}" srcOrd="5" destOrd="0" presId="urn:microsoft.com/office/officeart/2016/7/layout/RepeatingBendingProcessNew"/>
    <dgm:cxn modelId="{7D4BE67E-2BE0-4723-AEA3-E2D6A23A518B}" type="presParOf" srcId="{9AD838D8-50B6-42A8-A902-CB0E671D0AEC}" destId="{5C439486-7451-42C0-9A23-66522C5B778E}" srcOrd="0" destOrd="0" presId="urn:microsoft.com/office/officeart/2016/7/layout/RepeatingBendingProcessNew"/>
    <dgm:cxn modelId="{6B2ACE02-7647-44EE-984D-4E13F5F26DBF}" type="presParOf" srcId="{EDBB264C-5C2B-43BE-83EE-341DB1BB8078}" destId="{88359BF8-CA58-4E8D-94A3-88E578FFC084}" srcOrd="6" destOrd="0" presId="urn:microsoft.com/office/officeart/2016/7/layout/RepeatingBendingProcessNew"/>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CC951-1E90-D347-9453-F05BFF7E57CD}">
      <dsp:nvSpPr>
        <dsp:cNvPr id="0" name=""/>
        <dsp:cNvSpPr/>
      </dsp:nvSpPr>
      <dsp:spPr>
        <a:xfrm rot="5400000">
          <a:off x="7019340" y="-2739313"/>
          <a:ext cx="1440003" cy="7284087"/>
        </a:xfrm>
        <a:prstGeom prst="round2SameRect">
          <a:avLst/>
        </a:prstGeom>
        <a:solidFill>
          <a:srgbClr val="014364">
            <a:alpha val="22000"/>
          </a:srgb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latin typeface="+mn-lt"/>
            </a:rPr>
            <a:t>Demographics (Location / Healthcare occupation)</a:t>
          </a:r>
        </a:p>
        <a:p>
          <a:pPr marL="228600" lvl="1" indent="-228600" algn="l" defTabSz="889000">
            <a:lnSpc>
              <a:spcPct val="90000"/>
            </a:lnSpc>
            <a:spcBef>
              <a:spcPct val="0"/>
            </a:spcBef>
            <a:spcAft>
              <a:spcPct val="15000"/>
            </a:spcAft>
            <a:buChar char="•"/>
          </a:pPr>
          <a:r>
            <a:rPr lang="en-GB" sz="2000" kern="1200" dirty="0">
              <a:latin typeface="+mn-lt"/>
            </a:rPr>
            <a:t>Medical history (Diabetes, Lung disease, Cancer…)</a:t>
          </a:r>
        </a:p>
        <a:p>
          <a:pPr marL="228600" lvl="1" indent="-228600" algn="l" defTabSz="889000" rtl="0">
            <a:lnSpc>
              <a:spcPct val="90000"/>
            </a:lnSpc>
            <a:spcBef>
              <a:spcPct val="0"/>
            </a:spcBef>
            <a:spcAft>
              <a:spcPct val="15000"/>
            </a:spcAft>
            <a:buChar char="•"/>
          </a:pPr>
          <a:r>
            <a:rPr lang="en-GB" sz="2000" kern="1200" dirty="0">
              <a:latin typeface="+mn-lt"/>
            </a:rPr>
            <a:t>Personal characteristics (Age, Weight, Height…)</a:t>
          </a:r>
        </a:p>
      </dsp:txBody>
      <dsp:txXfrm rot="-5400000">
        <a:off x="4097299" y="253023"/>
        <a:ext cx="7213792" cy="1299413"/>
      </dsp:txXfrm>
    </dsp:sp>
    <dsp:sp modelId="{D3683E0B-2BF0-B84D-8EBC-4C3E8EB95DA3}">
      <dsp:nvSpPr>
        <dsp:cNvPr id="0" name=""/>
        <dsp:cNvSpPr/>
      </dsp:nvSpPr>
      <dsp:spPr>
        <a:xfrm>
          <a:off x="0" y="2727"/>
          <a:ext cx="4097298" cy="1800004"/>
        </a:xfrm>
        <a:prstGeom prst="roundRect">
          <a:avLst/>
        </a:prstGeom>
        <a:solidFill>
          <a:srgbClr val="01436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mn-lt"/>
            </a:rPr>
            <a:t>Initial</a:t>
          </a:r>
          <a:r>
            <a:rPr lang="en-GB" sz="2000" b="0" i="0" u="none" strike="noStrike" kern="1200" cap="none" baseline="0" noProof="0" dirty="0">
              <a:latin typeface="+mn-lt"/>
            </a:rPr>
            <a:t> profile</a:t>
          </a:r>
          <a:endParaRPr lang="en-GB" sz="2000" kern="1200" dirty="0">
            <a:latin typeface="+mn-lt"/>
          </a:endParaRPr>
        </a:p>
      </dsp:txBody>
      <dsp:txXfrm>
        <a:off x="87869" y="90596"/>
        <a:ext cx="3921560" cy="1624266"/>
      </dsp:txXfrm>
    </dsp:sp>
    <dsp:sp modelId="{8DB6BA29-CADD-0342-93A0-6A7FAB65F070}">
      <dsp:nvSpPr>
        <dsp:cNvPr id="0" name=""/>
        <dsp:cNvSpPr/>
      </dsp:nvSpPr>
      <dsp:spPr>
        <a:xfrm rot="5400000">
          <a:off x="7019340" y="-849309"/>
          <a:ext cx="1440003" cy="7284087"/>
        </a:xfrm>
        <a:prstGeom prst="round2SameRect">
          <a:avLst/>
        </a:prstGeom>
        <a:solidFill>
          <a:srgbClr val="014364">
            <a:alpha val="20000"/>
          </a:srgb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GB" sz="2000" kern="1200" dirty="0">
              <a:latin typeface="+mn-lt"/>
            </a:rPr>
            <a:t>Symptoms – binary or ordinal fields, and free text</a:t>
          </a:r>
        </a:p>
        <a:p>
          <a:pPr marL="228600" lvl="1" indent="-228600" algn="l" defTabSz="889000" rtl="0">
            <a:lnSpc>
              <a:spcPct val="90000"/>
            </a:lnSpc>
            <a:spcBef>
              <a:spcPct val="0"/>
            </a:spcBef>
            <a:spcAft>
              <a:spcPct val="15000"/>
            </a:spcAft>
            <a:buChar char="•"/>
          </a:pPr>
          <a:r>
            <a:rPr lang="en-GB" sz="2000" kern="1200" dirty="0">
              <a:latin typeface="+mn-lt"/>
            </a:rPr>
            <a:t>Test results (Result, date, mechanism) </a:t>
          </a:r>
        </a:p>
        <a:p>
          <a:pPr marL="228600" lvl="1" indent="-228600" algn="l" defTabSz="889000" rtl="0">
            <a:lnSpc>
              <a:spcPct val="90000"/>
            </a:lnSpc>
            <a:spcBef>
              <a:spcPct val="0"/>
            </a:spcBef>
            <a:spcAft>
              <a:spcPct val="15000"/>
            </a:spcAft>
            <a:buChar char="•"/>
          </a:pPr>
          <a:r>
            <a:rPr lang="en-GB" sz="2000" kern="1200" dirty="0">
              <a:latin typeface="+mn-lt"/>
            </a:rPr>
            <a:t>Vaccinations</a:t>
          </a:r>
        </a:p>
        <a:p>
          <a:pPr marL="228600" lvl="1" indent="-228600" algn="l" defTabSz="889000" rtl="0">
            <a:lnSpc>
              <a:spcPct val="90000"/>
            </a:lnSpc>
            <a:spcBef>
              <a:spcPct val="0"/>
            </a:spcBef>
            <a:spcAft>
              <a:spcPct val="15000"/>
            </a:spcAft>
            <a:buChar char="•"/>
          </a:pPr>
          <a:r>
            <a:rPr lang="en-GB" sz="2000" kern="1200" dirty="0">
              <a:latin typeface="+mn-lt"/>
            </a:rPr>
            <a:t>Treatment/Access to healthcare</a:t>
          </a:r>
        </a:p>
      </dsp:txBody>
      <dsp:txXfrm rot="-5400000">
        <a:off x="4097299" y="2143027"/>
        <a:ext cx="7213792" cy="1299413"/>
      </dsp:txXfrm>
    </dsp:sp>
    <dsp:sp modelId="{CD30AA63-D5EE-2740-8162-045562B93563}">
      <dsp:nvSpPr>
        <dsp:cNvPr id="0" name=""/>
        <dsp:cNvSpPr/>
      </dsp:nvSpPr>
      <dsp:spPr>
        <a:xfrm>
          <a:off x="0" y="1892732"/>
          <a:ext cx="4097298" cy="1800004"/>
        </a:xfrm>
        <a:prstGeom prst="roundRect">
          <a:avLst/>
        </a:prstGeom>
        <a:solidFill>
          <a:srgbClr val="01436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Georgia" panose="02040502050405020303" pitchFamily="18" charset="0"/>
            </a:rPr>
            <a:t>Daily log with reminder</a:t>
          </a:r>
        </a:p>
      </dsp:txBody>
      <dsp:txXfrm>
        <a:off x="87869" y="1980601"/>
        <a:ext cx="3921560" cy="1624266"/>
      </dsp:txXfrm>
    </dsp:sp>
    <dsp:sp modelId="{7F4EA954-0D35-B84F-AB89-8F11696116CD}">
      <dsp:nvSpPr>
        <dsp:cNvPr id="0" name=""/>
        <dsp:cNvSpPr/>
      </dsp:nvSpPr>
      <dsp:spPr>
        <a:xfrm rot="5400000">
          <a:off x="7019340" y="1040695"/>
          <a:ext cx="1440003" cy="7284087"/>
        </a:xfrm>
        <a:prstGeom prst="round2SameRect">
          <a:avLst/>
        </a:prstGeom>
        <a:solidFill>
          <a:srgbClr val="014364">
            <a:alpha val="20000"/>
          </a:srgb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GB" sz="2000" kern="1200" dirty="0">
              <a:latin typeface="+mn-lt"/>
            </a:rPr>
            <a:t>Level of social interaction</a:t>
          </a:r>
        </a:p>
        <a:p>
          <a:pPr marL="228600" lvl="1" indent="-228600" algn="l" defTabSz="889000" rtl="0">
            <a:lnSpc>
              <a:spcPct val="90000"/>
            </a:lnSpc>
            <a:spcBef>
              <a:spcPct val="0"/>
            </a:spcBef>
            <a:spcAft>
              <a:spcPct val="15000"/>
            </a:spcAft>
            <a:buChar char="•"/>
          </a:pPr>
          <a:r>
            <a:rPr lang="en-GB" sz="2000" kern="1200" dirty="0">
              <a:latin typeface="+mn-lt"/>
            </a:rPr>
            <a:t>Additional one-off questions or surveys</a:t>
          </a:r>
        </a:p>
        <a:p>
          <a:pPr marL="228600" lvl="1" indent="-228600" algn="l" defTabSz="889000" rtl="0">
            <a:lnSpc>
              <a:spcPct val="90000"/>
            </a:lnSpc>
            <a:spcBef>
              <a:spcPct val="0"/>
            </a:spcBef>
            <a:spcAft>
              <a:spcPct val="15000"/>
            </a:spcAft>
            <a:buChar char="•"/>
          </a:pPr>
          <a:r>
            <a:rPr lang="en-GB" sz="2000" kern="1200" dirty="0">
              <a:latin typeface="+mn-lt"/>
            </a:rPr>
            <a:t>Diet study</a:t>
          </a:r>
        </a:p>
        <a:p>
          <a:pPr marL="228600" lvl="1" indent="-228600" algn="l" defTabSz="889000" rtl="0">
            <a:lnSpc>
              <a:spcPct val="90000"/>
            </a:lnSpc>
            <a:spcBef>
              <a:spcPct val="0"/>
            </a:spcBef>
            <a:spcAft>
              <a:spcPct val="15000"/>
            </a:spcAft>
            <a:buChar char="•"/>
          </a:pPr>
          <a:r>
            <a:rPr lang="en-GB" sz="2000" kern="1200" dirty="0">
              <a:latin typeface="+mn-lt"/>
            </a:rPr>
            <a:t>Wider health – e.g. blood pressure</a:t>
          </a:r>
        </a:p>
      </dsp:txBody>
      <dsp:txXfrm rot="-5400000">
        <a:off x="4097299" y="4033032"/>
        <a:ext cx="7213792" cy="1299413"/>
      </dsp:txXfrm>
    </dsp:sp>
    <dsp:sp modelId="{B05BE9D0-1AAD-AC4C-9BF0-1097DD6F49C3}">
      <dsp:nvSpPr>
        <dsp:cNvPr id="0" name=""/>
        <dsp:cNvSpPr/>
      </dsp:nvSpPr>
      <dsp:spPr>
        <a:xfrm>
          <a:off x="0" y="3782737"/>
          <a:ext cx="4097298" cy="1800004"/>
        </a:xfrm>
        <a:prstGeom prst="roundRect">
          <a:avLst/>
        </a:prstGeom>
        <a:solidFill>
          <a:srgbClr val="01436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en-GB" sz="2000" kern="1200" dirty="0">
              <a:latin typeface="+mn-lt"/>
            </a:rPr>
            <a:t>Other </a:t>
          </a:r>
        </a:p>
      </dsp:txBody>
      <dsp:txXfrm>
        <a:off x="87869" y="3870606"/>
        <a:ext cx="3921560" cy="1624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0959D-4F44-44DF-9A74-2451DA6CBBD6}">
      <dsp:nvSpPr>
        <dsp:cNvPr id="0" name=""/>
        <dsp:cNvSpPr/>
      </dsp:nvSpPr>
      <dsp:spPr>
        <a:xfrm>
          <a:off x="1883481" y="1236979"/>
          <a:ext cx="401620" cy="91440"/>
        </a:xfrm>
        <a:custGeom>
          <a:avLst/>
          <a:gdLst/>
          <a:ahLst/>
          <a:cxnLst/>
          <a:rect l="0" t="0" r="0" b="0"/>
          <a:pathLst>
            <a:path>
              <a:moveTo>
                <a:pt x="0" y="45720"/>
              </a:moveTo>
              <a:lnTo>
                <a:pt x="40162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b="0" kern="1200">
            <a:latin typeface="Century Gothic" panose="020B0502020202020204" pitchFamily="34" charset="0"/>
          </a:endParaRPr>
        </a:p>
      </dsp:txBody>
      <dsp:txXfrm>
        <a:off x="2073486" y="1280536"/>
        <a:ext cx="21611" cy="4326"/>
      </dsp:txXfrm>
    </dsp:sp>
    <dsp:sp modelId="{1CECAFF2-D14D-45EC-9973-7E326A8E626A}">
      <dsp:nvSpPr>
        <dsp:cNvPr id="0" name=""/>
        <dsp:cNvSpPr/>
      </dsp:nvSpPr>
      <dsp:spPr>
        <a:xfrm>
          <a:off x="6063" y="718934"/>
          <a:ext cx="1879217" cy="1127530"/>
        </a:xfrm>
        <a:prstGeom prst="rect">
          <a:avLst/>
        </a:prstGeom>
        <a:solidFill>
          <a:srgbClr val="B693D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83" tIns="96658" rIns="92083" bIns="96658" numCol="1" spcCol="1270" anchor="ctr" anchorCtr="0">
          <a:noAutofit/>
        </a:bodyPr>
        <a:lstStyle/>
        <a:p>
          <a:pPr marL="0" lvl="0" indent="0" algn="ctr" defTabSz="488950">
            <a:lnSpc>
              <a:spcPct val="90000"/>
            </a:lnSpc>
            <a:spcBef>
              <a:spcPct val="0"/>
            </a:spcBef>
            <a:spcAft>
              <a:spcPct val="35000"/>
            </a:spcAft>
            <a:buNone/>
          </a:pPr>
          <a:r>
            <a:rPr lang="en-GB" sz="1100" b="0" kern="1200" dirty="0">
              <a:latin typeface="Calibri" panose="020F0502020204030204" pitchFamily="34" charset="0"/>
              <a:cs typeface="Calibri" panose="020F0502020204030204" pitchFamily="34" charset="0"/>
            </a:rPr>
            <a:t>Step 1:</a:t>
          </a:r>
        </a:p>
        <a:p>
          <a:pPr marL="0" lvl="0" indent="0" algn="ctr" defTabSz="488950">
            <a:lnSpc>
              <a:spcPct val="90000"/>
            </a:lnSpc>
            <a:spcBef>
              <a:spcPct val="0"/>
            </a:spcBef>
            <a:spcAft>
              <a:spcPct val="35000"/>
            </a:spcAft>
            <a:buNone/>
          </a:pPr>
          <a:br>
            <a:rPr lang="en-GB" sz="1100" b="0" kern="1200" dirty="0">
              <a:latin typeface="Calibri" panose="020F0502020204030204" pitchFamily="34" charset="0"/>
              <a:cs typeface="Calibri" panose="020F0502020204030204" pitchFamily="34" charset="0"/>
            </a:rPr>
          </a:br>
          <a:r>
            <a:rPr lang="en-GB" sz="1100" b="0" kern="1200" dirty="0">
              <a:latin typeface="Calibri" panose="020F0502020204030204" pitchFamily="34" charset="0"/>
              <a:cs typeface="Calibri" panose="020F0502020204030204" pitchFamily="34" charset="0"/>
            </a:rPr>
            <a:t>Invite</a:t>
          </a:r>
        </a:p>
        <a:p>
          <a:pPr marL="0" lvl="0" indent="0" algn="ctr" defTabSz="488950">
            <a:lnSpc>
              <a:spcPct val="90000"/>
            </a:lnSpc>
            <a:spcBef>
              <a:spcPct val="0"/>
            </a:spcBef>
            <a:spcAft>
              <a:spcPct val="35000"/>
            </a:spcAft>
            <a:buNone/>
          </a:pPr>
          <a:r>
            <a:rPr lang="en-GB" sz="1100" b="0" kern="1200" dirty="0">
              <a:latin typeface="Calibri" panose="020F0502020204030204" pitchFamily="34" charset="0"/>
              <a:cs typeface="Calibri" panose="020F0502020204030204" pitchFamily="34" charset="0"/>
            </a:rPr>
            <a:t>&amp;</a:t>
          </a:r>
        </a:p>
        <a:p>
          <a:pPr marL="0" lvl="0" indent="0" algn="ctr" defTabSz="488950">
            <a:lnSpc>
              <a:spcPct val="90000"/>
            </a:lnSpc>
            <a:spcBef>
              <a:spcPct val="0"/>
            </a:spcBef>
            <a:spcAft>
              <a:spcPct val="35000"/>
            </a:spcAft>
            <a:buNone/>
          </a:pPr>
          <a:r>
            <a:rPr lang="en-GB" sz="1100" b="0" kern="1200" dirty="0">
              <a:latin typeface="Calibri" panose="020F0502020204030204" pitchFamily="34" charset="0"/>
              <a:cs typeface="Calibri" panose="020F0502020204030204" pitchFamily="34" charset="0"/>
            </a:rPr>
            <a:t> Send Packs</a:t>
          </a:r>
        </a:p>
      </dsp:txBody>
      <dsp:txXfrm>
        <a:off x="6063" y="718934"/>
        <a:ext cx="1879217" cy="1127530"/>
      </dsp:txXfrm>
    </dsp:sp>
    <dsp:sp modelId="{0ECC716F-6E60-490E-8CF8-B2C286451687}">
      <dsp:nvSpPr>
        <dsp:cNvPr id="0" name=""/>
        <dsp:cNvSpPr/>
      </dsp:nvSpPr>
      <dsp:spPr>
        <a:xfrm>
          <a:off x="4194919" y="1236979"/>
          <a:ext cx="401620" cy="91440"/>
        </a:xfrm>
        <a:custGeom>
          <a:avLst/>
          <a:gdLst/>
          <a:ahLst/>
          <a:cxnLst/>
          <a:rect l="0" t="0" r="0" b="0"/>
          <a:pathLst>
            <a:path>
              <a:moveTo>
                <a:pt x="0" y="45720"/>
              </a:moveTo>
              <a:lnTo>
                <a:pt x="40162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b="0" kern="1200">
            <a:latin typeface="Century Gothic" panose="020B0502020202020204" pitchFamily="34" charset="0"/>
          </a:endParaRPr>
        </a:p>
      </dsp:txBody>
      <dsp:txXfrm>
        <a:off x="4384923" y="1280536"/>
        <a:ext cx="21611" cy="4326"/>
      </dsp:txXfrm>
    </dsp:sp>
    <dsp:sp modelId="{3D8B8F68-47D0-4D6D-B52F-18702E959E69}">
      <dsp:nvSpPr>
        <dsp:cNvPr id="0" name=""/>
        <dsp:cNvSpPr/>
      </dsp:nvSpPr>
      <dsp:spPr>
        <a:xfrm>
          <a:off x="2317501" y="718934"/>
          <a:ext cx="1879217" cy="1127530"/>
        </a:xfrm>
        <a:prstGeom prst="rect">
          <a:avLst/>
        </a:prstGeom>
        <a:solidFill>
          <a:srgbClr val="B693D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83" tIns="96658" rIns="92083" bIns="96658" numCol="1" spcCol="1270" anchor="ctr" anchorCtr="0">
          <a:noAutofit/>
        </a:bodyPr>
        <a:lstStyle/>
        <a:p>
          <a:pPr marL="0" lvl="0" indent="0" algn="ctr" defTabSz="488950">
            <a:lnSpc>
              <a:spcPct val="90000"/>
            </a:lnSpc>
            <a:spcBef>
              <a:spcPct val="0"/>
            </a:spcBef>
            <a:spcAft>
              <a:spcPct val="35000"/>
            </a:spcAft>
            <a:buNone/>
          </a:pPr>
          <a:r>
            <a:rPr lang="en-GB" sz="1100" b="0" kern="1200" dirty="0">
              <a:latin typeface="Calibri" panose="020F0502020204030204" pitchFamily="34" charset="0"/>
              <a:cs typeface="Calibri" panose="020F0502020204030204" pitchFamily="34" charset="0"/>
            </a:rPr>
            <a:t>Step 2:</a:t>
          </a:r>
        </a:p>
        <a:p>
          <a:pPr marL="0" lvl="0" indent="0" algn="ctr" defTabSz="488950">
            <a:lnSpc>
              <a:spcPct val="90000"/>
            </a:lnSpc>
            <a:spcBef>
              <a:spcPct val="0"/>
            </a:spcBef>
            <a:spcAft>
              <a:spcPct val="35000"/>
            </a:spcAft>
            <a:buNone/>
          </a:pPr>
          <a:br>
            <a:rPr lang="en-GB" sz="1100" b="0" kern="1200" dirty="0">
              <a:latin typeface="Calibri" panose="020F0502020204030204" pitchFamily="34" charset="0"/>
              <a:cs typeface="Calibri" panose="020F0502020204030204" pitchFamily="34" charset="0"/>
            </a:rPr>
          </a:br>
          <a:r>
            <a:rPr lang="en-GB" sz="1100" b="0" kern="1200" dirty="0">
              <a:latin typeface="Calibri" panose="020F0502020204030204" pitchFamily="34" charset="0"/>
              <a:cs typeface="Calibri" panose="020F0502020204030204" pitchFamily="34" charset="0"/>
            </a:rPr>
            <a:t>Reciept &amp; Process Samples</a:t>
          </a:r>
        </a:p>
      </dsp:txBody>
      <dsp:txXfrm>
        <a:off x="2317501" y="718934"/>
        <a:ext cx="1879217" cy="1127530"/>
      </dsp:txXfrm>
    </dsp:sp>
    <dsp:sp modelId="{9AD838D8-50B6-42A8-A902-CB0E671D0AEC}">
      <dsp:nvSpPr>
        <dsp:cNvPr id="0" name=""/>
        <dsp:cNvSpPr/>
      </dsp:nvSpPr>
      <dsp:spPr>
        <a:xfrm>
          <a:off x="6506357" y="1236979"/>
          <a:ext cx="401620" cy="91440"/>
        </a:xfrm>
        <a:custGeom>
          <a:avLst/>
          <a:gdLst/>
          <a:ahLst/>
          <a:cxnLst/>
          <a:rect l="0" t="0" r="0" b="0"/>
          <a:pathLst>
            <a:path>
              <a:moveTo>
                <a:pt x="0" y="45720"/>
              </a:moveTo>
              <a:lnTo>
                <a:pt x="40162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b="0" kern="1200">
            <a:latin typeface="Century Gothic" panose="020B0502020202020204" pitchFamily="34" charset="0"/>
          </a:endParaRPr>
        </a:p>
      </dsp:txBody>
      <dsp:txXfrm>
        <a:off x="6696361" y="1280536"/>
        <a:ext cx="21611" cy="4326"/>
      </dsp:txXfrm>
    </dsp:sp>
    <dsp:sp modelId="{BFE89E1B-83C9-4737-BCBA-1C3C3E3A914C}">
      <dsp:nvSpPr>
        <dsp:cNvPr id="0" name=""/>
        <dsp:cNvSpPr/>
      </dsp:nvSpPr>
      <dsp:spPr>
        <a:xfrm>
          <a:off x="4628939" y="718934"/>
          <a:ext cx="1879217" cy="1127530"/>
        </a:xfrm>
        <a:prstGeom prst="rect">
          <a:avLst/>
        </a:prstGeom>
        <a:solidFill>
          <a:srgbClr val="B693D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83" tIns="96658" rIns="92083" bIns="96658" numCol="1" spcCol="1270" anchor="ctr" anchorCtr="0">
          <a:noAutofit/>
        </a:bodyPr>
        <a:lstStyle/>
        <a:p>
          <a:pPr marL="0" lvl="0" indent="0" algn="ctr" defTabSz="488950">
            <a:lnSpc>
              <a:spcPct val="90000"/>
            </a:lnSpc>
            <a:spcBef>
              <a:spcPct val="0"/>
            </a:spcBef>
            <a:spcAft>
              <a:spcPct val="35000"/>
            </a:spcAft>
            <a:buNone/>
          </a:pPr>
          <a:r>
            <a:rPr lang="en-GB" sz="1100" b="0" kern="1200" dirty="0">
              <a:latin typeface="+mn-lt"/>
            </a:rPr>
            <a:t>Step 3:</a:t>
          </a:r>
        </a:p>
        <a:p>
          <a:pPr marL="0" lvl="0" indent="0" algn="ctr" defTabSz="488950">
            <a:lnSpc>
              <a:spcPct val="90000"/>
            </a:lnSpc>
            <a:spcBef>
              <a:spcPct val="0"/>
            </a:spcBef>
            <a:spcAft>
              <a:spcPct val="35000"/>
            </a:spcAft>
            <a:buNone/>
          </a:pPr>
          <a:br>
            <a:rPr lang="en-GB" sz="1100" b="0" kern="1200" dirty="0">
              <a:latin typeface="+mn-lt"/>
            </a:rPr>
          </a:br>
          <a:r>
            <a:rPr lang="en-GB" sz="1100" b="0" kern="1200" dirty="0">
              <a:latin typeface="+mn-lt"/>
              <a:cs typeface="Calibri" panose="020F0502020204030204" pitchFamily="34" charset="0"/>
            </a:rPr>
            <a:t>Antibody Testing </a:t>
          </a:r>
        </a:p>
        <a:p>
          <a:pPr marL="0" lvl="0" indent="0" algn="ctr" defTabSz="488950">
            <a:lnSpc>
              <a:spcPct val="90000"/>
            </a:lnSpc>
            <a:spcBef>
              <a:spcPct val="0"/>
            </a:spcBef>
            <a:spcAft>
              <a:spcPct val="35000"/>
            </a:spcAft>
            <a:buNone/>
          </a:pPr>
          <a:r>
            <a:rPr lang="en-GB" sz="1100" b="0" kern="1200" dirty="0">
              <a:latin typeface="+mn-lt"/>
              <a:cs typeface="Calibri" panose="020F0502020204030204" pitchFamily="34" charset="0"/>
            </a:rPr>
            <a:t>&amp; </a:t>
          </a:r>
        </a:p>
        <a:p>
          <a:pPr marL="0" lvl="0" indent="0" algn="ctr" defTabSz="488950">
            <a:lnSpc>
              <a:spcPct val="90000"/>
            </a:lnSpc>
            <a:spcBef>
              <a:spcPct val="0"/>
            </a:spcBef>
            <a:spcAft>
              <a:spcPct val="35000"/>
            </a:spcAft>
            <a:buNone/>
          </a:pPr>
          <a:r>
            <a:rPr lang="en-GB" sz="1100" b="0" kern="1200" dirty="0">
              <a:latin typeface="+mn-lt"/>
              <a:cs typeface="Calibri" panose="020F0502020204030204" pitchFamily="34" charset="0"/>
            </a:rPr>
            <a:t>Storage </a:t>
          </a:r>
        </a:p>
      </dsp:txBody>
      <dsp:txXfrm>
        <a:off x="4628939" y="718934"/>
        <a:ext cx="1879217" cy="1127530"/>
      </dsp:txXfrm>
    </dsp:sp>
    <dsp:sp modelId="{88359BF8-CA58-4E8D-94A3-88E578FFC084}">
      <dsp:nvSpPr>
        <dsp:cNvPr id="0" name=""/>
        <dsp:cNvSpPr/>
      </dsp:nvSpPr>
      <dsp:spPr>
        <a:xfrm>
          <a:off x="6940377" y="718934"/>
          <a:ext cx="1879217" cy="1127530"/>
        </a:xfrm>
        <a:prstGeom prst="rect">
          <a:avLst/>
        </a:prstGeom>
        <a:solidFill>
          <a:srgbClr val="B693D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83" tIns="96658" rIns="92083" bIns="96658" numCol="1" spcCol="1270" anchor="ctr" anchorCtr="0">
          <a:noAutofit/>
        </a:bodyPr>
        <a:lstStyle/>
        <a:p>
          <a:pPr marL="0" lvl="0" indent="0" algn="ctr" defTabSz="488950">
            <a:lnSpc>
              <a:spcPct val="90000"/>
            </a:lnSpc>
            <a:spcBef>
              <a:spcPct val="0"/>
            </a:spcBef>
            <a:spcAft>
              <a:spcPct val="35000"/>
            </a:spcAft>
            <a:buNone/>
          </a:pPr>
          <a:r>
            <a:rPr lang="en-GB" sz="1100" b="0" kern="1200" dirty="0">
              <a:latin typeface="Calibri" panose="020F0502020204030204" pitchFamily="34" charset="0"/>
              <a:cs typeface="Calibri" panose="020F0502020204030204" pitchFamily="34" charset="0"/>
            </a:rPr>
            <a:t>Step 4:</a:t>
          </a:r>
        </a:p>
        <a:p>
          <a:pPr marL="0" lvl="0" indent="0" algn="ctr" defTabSz="488950">
            <a:lnSpc>
              <a:spcPct val="90000"/>
            </a:lnSpc>
            <a:spcBef>
              <a:spcPct val="0"/>
            </a:spcBef>
            <a:spcAft>
              <a:spcPct val="35000"/>
            </a:spcAft>
            <a:buNone/>
          </a:pPr>
          <a:br>
            <a:rPr lang="en-GB" sz="1100" b="0" kern="1200" dirty="0">
              <a:latin typeface="Calibri" panose="020F0502020204030204" pitchFamily="34" charset="0"/>
              <a:cs typeface="Calibri" panose="020F0502020204030204" pitchFamily="34" charset="0"/>
            </a:rPr>
          </a:br>
          <a:r>
            <a:rPr lang="en-GB" sz="1100" b="0" kern="1200" dirty="0">
              <a:latin typeface="Calibri" panose="020F0502020204030204" pitchFamily="34" charset="0"/>
              <a:cs typeface="Calibri" panose="020F0502020204030204" pitchFamily="34" charset="0"/>
            </a:rPr>
            <a:t>Results Reporting</a:t>
          </a:r>
        </a:p>
      </dsp:txBody>
      <dsp:txXfrm>
        <a:off x="6940377" y="718934"/>
        <a:ext cx="1879217" cy="112753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3B2A-B5B9-0B4D-B3A6-E167A6181935}" type="datetimeFigureOut">
              <a:rPr lang="en-US" smtClean="0"/>
              <a:t>2/18/2025</a:t>
            </a:fld>
            <a:endParaRPr lang="en-US"/>
          </a:p>
        </p:txBody>
      </p:sp>
      <p:sp>
        <p:nvSpPr>
          <p:cNvPr id="4" name="Slide Image Placeholder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BF324-8FE5-494A-AA03-EF71A403720B}" type="slidenum">
              <a:rPr lang="en-US" smtClean="0"/>
              <a:t>‹#›</a:t>
            </a:fld>
            <a:endParaRPr lang="en-US"/>
          </a:p>
        </p:txBody>
      </p:sp>
    </p:spTree>
    <p:extLst>
      <p:ext uri="{BB962C8B-B14F-4D97-AF65-F5344CB8AC3E}">
        <p14:creationId xmlns:p14="http://schemas.microsoft.com/office/powerpoint/2010/main" val="1120477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11D31-D389-237D-3507-654EA5FE4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0E763-836D-7233-910D-FA60B5D20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ADC186-40A6-D041-9A68-7603C7B7E0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CAED1A-B849-DE37-6DBB-7B11B3B9F178}"/>
              </a:ext>
            </a:extLst>
          </p:cNvPr>
          <p:cNvSpPr>
            <a:spLocks noGrp="1"/>
          </p:cNvSpPr>
          <p:nvPr>
            <p:ph type="sldNum" sz="quarter" idx="5"/>
          </p:nvPr>
        </p:nvSpPr>
        <p:spPr/>
        <p:txBody>
          <a:bodyPr/>
          <a:lstStyle/>
          <a:p>
            <a:fld id="{51C0CBA8-F14A-B048-A6C7-CDFC2B659316}" type="slidenum">
              <a:rPr lang="en-US" smtClean="0"/>
              <a:t>1</a:t>
            </a:fld>
            <a:endParaRPr lang="en-US"/>
          </a:p>
        </p:txBody>
      </p:sp>
    </p:spTree>
    <p:extLst>
      <p:ext uri="{BB962C8B-B14F-4D97-AF65-F5344CB8AC3E}">
        <p14:creationId xmlns:p14="http://schemas.microsoft.com/office/powerpoint/2010/main" val="2102180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28BF324-8FE5-494A-AA03-EF71A403720B}" type="slidenum">
              <a:rPr lang="en-US" smtClean="0"/>
              <a:t>17</a:t>
            </a:fld>
            <a:endParaRPr lang="en-US"/>
          </a:p>
        </p:txBody>
      </p:sp>
    </p:spTree>
    <p:extLst>
      <p:ext uri="{BB962C8B-B14F-4D97-AF65-F5344CB8AC3E}">
        <p14:creationId xmlns:p14="http://schemas.microsoft.com/office/powerpoint/2010/main" val="321670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 number of immune trials based at twins homes</a:t>
            </a:r>
          </a:p>
          <a:p>
            <a:pPr marL="171450" indent="-171450">
              <a:buFont typeface="Arial" panose="020B0604020202020204" pitchFamily="34" charset="0"/>
              <a:buChar char="•"/>
            </a:pPr>
            <a:r>
              <a:rPr lang="en-GB" dirty="0"/>
              <a:t>Peak of pandemic</a:t>
            </a:r>
          </a:p>
          <a:p>
            <a:pPr marL="171450" indent="-171450">
              <a:buFont typeface="Arial" panose="020B0604020202020204" pitchFamily="34" charset="0"/>
              <a:buChar char="•"/>
            </a:pPr>
            <a:r>
              <a:rPr lang="en-GB" dirty="0"/>
              <a:t>Genetics based study with twin pairs</a:t>
            </a:r>
          </a:p>
          <a:p>
            <a:pPr marL="171450" indent="-171450">
              <a:buFont typeface="Arial" panose="020B0604020202020204" pitchFamily="34" charset="0"/>
              <a:buChar char="•"/>
            </a:pPr>
            <a:r>
              <a:rPr lang="en-GB" dirty="0"/>
              <a:t>In collaboration with Mike </a:t>
            </a:r>
            <a:r>
              <a:rPr lang="en-GB" dirty="0" err="1"/>
              <a:t>Malim’s</a:t>
            </a:r>
            <a:r>
              <a:rPr lang="en-GB" dirty="0"/>
              <a:t> Lab and Katie Doores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Immune response – Adrian Hayday</a:t>
            </a:r>
          </a:p>
          <a:p>
            <a:pPr marL="171450" indent="-171450">
              <a:buFont typeface="Arial" panose="020B0604020202020204" pitchFamily="34" charset="0"/>
              <a:buChar char="•"/>
            </a:pPr>
            <a:r>
              <a:rPr lang="en-GB" dirty="0"/>
              <a:t>T cells – Tim Tree  - 4 </a:t>
            </a:r>
            <a:r>
              <a:rPr lang="en-GB" dirty="0" err="1"/>
              <a:t>gps</a:t>
            </a:r>
            <a:r>
              <a:rPr lang="en-GB" dirty="0"/>
              <a:t>   </a:t>
            </a:r>
            <a:r>
              <a:rPr lang="en-GB" dirty="0" err="1"/>
              <a:t>predicitive</a:t>
            </a:r>
            <a:r>
              <a:rPr lang="en-GB" dirty="0"/>
              <a:t> </a:t>
            </a:r>
            <a:r>
              <a:rPr lang="en-GB" dirty="0" err="1"/>
              <a:t>covid</a:t>
            </a:r>
            <a:r>
              <a:rPr lang="en-GB" dirty="0"/>
              <a:t> +</a:t>
            </a:r>
            <a:r>
              <a:rPr lang="en-GB" dirty="0" err="1"/>
              <a:t>ve</a:t>
            </a:r>
            <a:r>
              <a:rPr lang="en-GB" dirty="0"/>
              <a:t> –</a:t>
            </a:r>
            <a:r>
              <a:rPr lang="en-GB" dirty="0" err="1"/>
              <a:t>ve</a:t>
            </a:r>
            <a:r>
              <a:rPr lang="en-GB" dirty="0"/>
              <a:t>, Ab +</a:t>
            </a:r>
            <a:r>
              <a:rPr lang="en-GB" dirty="0" err="1"/>
              <a:t>ve</a:t>
            </a:r>
            <a:r>
              <a:rPr lang="en-GB" dirty="0"/>
              <a:t> –</a:t>
            </a:r>
            <a:r>
              <a:rPr lang="en-GB" dirty="0" err="1"/>
              <a:t>ve</a:t>
            </a:r>
            <a:endParaRPr lang="en-GB" dirty="0"/>
          </a:p>
          <a:p>
            <a:pPr marL="171450" indent="-171450">
              <a:buFont typeface="Arial" panose="020B0604020202020204" pitchFamily="34" charset="0"/>
              <a:buChar char="•"/>
            </a:pPr>
            <a:r>
              <a:rPr lang="en-GB" dirty="0"/>
              <a:t>Longitudinal – ongoing f/up of the Ab =</a:t>
            </a:r>
            <a:r>
              <a:rPr lang="en-GB" dirty="0" err="1"/>
              <a:t>ve</a:t>
            </a:r>
            <a:r>
              <a:rPr lang="en-GB" dirty="0"/>
              <a:t> twins and their co=twin every 3 </a:t>
            </a:r>
            <a:r>
              <a:rPr lang="en-GB" dirty="0" err="1"/>
              <a:t>mths</a:t>
            </a:r>
            <a:r>
              <a:rPr lang="en-GB" dirty="0"/>
              <a:t> with postal blood for Ab response</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35D7AF3D-E00B-47E9-BDA7-7CA694253D6C}" type="slidenum">
              <a:rPr lang="en-GB" smtClean="0"/>
              <a:t>18</a:t>
            </a:fld>
            <a:endParaRPr lang="en-GB"/>
          </a:p>
        </p:txBody>
      </p:sp>
    </p:spTree>
    <p:extLst>
      <p:ext uri="{BB962C8B-B14F-4D97-AF65-F5344CB8AC3E}">
        <p14:creationId xmlns:p14="http://schemas.microsoft.com/office/powerpoint/2010/main" val="149103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Kit with 600ml blood, clamshell return, 24 hr PO deliveries</a:t>
            </a:r>
          </a:p>
          <a:p>
            <a:pPr marL="171450" indent="-171450">
              <a:buFont typeface="Arial" panose="020B0604020202020204" pitchFamily="34" charset="0"/>
              <a:buChar char="•"/>
            </a:pPr>
            <a:r>
              <a:rPr lang="en-GB" dirty="0"/>
              <a:t>Social distanced job for packing 7000 kits in short time frame</a:t>
            </a:r>
          </a:p>
          <a:p>
            <a:pPr marL="171450" indent="-171450">
              <a:buFont typeface="Arial" panose="020B0604020202020204" pitchFamily="34" charset="0"/>
              <a:buChar char="•"/>
            </a:pPr>
            <a:r>
              <a:rPr lang="en-GB" dirty="0"/>
              <a:t>600 samples processed a day in 3 labs to accommodate distancing </a:t>
            </a:r>
          </a:p>
          <a:p>
            <a:pPr marL="171450" indent="-171450">
              <a:buFont typeface="Arial" panose="020B0604020202020204" pitchFamily="34" charset="0"/>
              <a:buChar char="•"/>
            </a:pPr>
            <a:r>
              <a:rPr lang="en-GB" dirty="0"/>
              <a:t>Lab tech spin, nurse performed </a:t>
            </a:r>
            <a:r>
              <a:rPr lang="en-GB" dirty="0" err="1"/>
              <a:t>lat</a:t>
            </a:r>
            <a:r>
              <a:rPr lang="en-GB" dirty="0"/>
              <a:t> flow</a:t>
            </a:r>
          </a:p>
          <a:p>
            <a:pPr marL="171450" indent="-171450">
              <a:buFont typeface="Arial" panose="020B0604020202020204" pitchFamily="34" charset="0"/>
              <a:buChar char="•"/>
            </a:pPr>
            <a:r>
              <a:rPr lang="en-GB" dirty="0"/>
              <a:t>Plated all samples for Elisa in MM lab</a:t>
            </a:r>
          </a:p>
          <a:p>
            <a:pPr marL="171450" indent="-171450">
              <a:buFont typeface="Arial" panose="020B0604020202020204" pitchFamily="34" charset="0"/>
              <a:buChar char="•"/>
            </a:pPr>
            <a:r>
              <a:rPr lang="en-GB" dirty="0"/>
              <a:t>Ab results fed back to twins</a:t>
            </a:r>
          </a:p>
        </p:txBody>
      </p:sp>
      <p:sp>
        <p:nvSpPr>
          <p:cNvPr id="4" name="Slide Number Placeholder 3"/>
          <p:cNvSpPr>
            <a:spLocks noGrp="1"/>
          </p:cNvSpPr>
          <p:nvPr>
            <p:ph type="sldNum" sz="quarter" idx="5"/>
          </p:nvPr>
        </p:nvSpPr>
        <p:spPr/>
        <p:txBody>
          <a:bodyPr/>
          <a:lstStyle/>
          <a:p>
            <a:fld id="{35D7AF3D-E00B-47E9-BDA7-7CA694253D6C}" type="slidenum">
              <a:rPr lang="en-GB" smtClean="0"/>
              <a:t>19</a:t>
            </a:fld>
            <a:endParaRPr lang="en-GB"/>
          </a:p>
        </p:txBody>
      </p:sp>
    </p:spTree>
    <p:extLst>
      <p:ext uri="{BB962C8B-B14F-4D97-AF65-F5344CB8AC3E}">
        <p14:creationId xmlns:p14="http://schemas.microsoft.com/office/powerpoint/2010/main" val="41459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28BF324-8FE5-494A-AA03-EF71A403720B}" type="slidenum">
              <a:rPr lang="en-US" smtClean="0"/>
              <a:t>20</a:t>
            </a:fld>
            <a:endParaRPr lang="en-US"/>
          </a:p>
        </p:txBody>
      </p:sp>
    </p:spTree>
    <p:extLst>
      <p:ext uri="{BB962C8B-B14F-4D97-AF65-F5344CB8AC3E}">
        <p14:creationId xmlns:p14="http://schemas.microsoft.com/office/powerpoint/2010/main" val="374560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767EA-A02D-9FE1-1908-E2D49915C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B0A5C-D99C-8E6D-9A35-D0B71B94B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8250E-4107-E8B4-1689-12019180E4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5DCCC8-D239-B164-5154-40461AE42873}"/>
              </a:ext>
            </a:extLst>
          </p:cNvPr>
          <p:cNvSpPr>
            <a:spLocks noGrp="1"/>
          </p:cNvSpPr>
          <p:nvPr>
            <p:ph type="sldNum" sz="quarter" idx="5"/>
          </p:nvPr>
        </p:nvSpPr>
        <p:spPr/>
        <p:txBody>
          <a:bodyPr/>
          <a:lstStyle/>
          <a:p>
            <a:fld id="{51C0CBA8-F14A-B048-A6C7-CDFC2B659316}" type="slidenum">
              <a:rPr lang="en-US" smtClean="0"/>
              <a:t>29</a:t>
            </a:fld>
            <a:endParaRPr lang="en-US"/>
          </a:p>
        </p:txBody>
      </p:sp>
    </p:spTree>
    <p:extLst>
      <p:ext uri="{BB962C8B-B14F-4D97-AF65-F5344CB8AC3E}">
        <p14:creationId xmlns:p14="http://schemas.microsoft.com/office/powerpoint/2010/main" val="335939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4688" y="1143000"/>
            <a:ext cx="5508625"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62F611AB-E7F4-4A56-8932-CF5DE5D90550}" type="slidenum">
              <a:rPr lang="en-US"/>
              <a:t>2</a:t>
            </a:fld>
            <a:endParaRPr lang="en-US"/>
          </a:p>
        </p:txBody>
      </p:sp>
    </p:spTree>
    <p:extLst>
      <p:ext uri="{BB962C8B-B14F-4D97-AF65-F5344CB8AC3E}">
        <p14:creationId xmlns:p14="http://schemas.microsoft.com/office/powerpoint/2010/main" val="389286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585" indent="-423323">
              <a:buClr>
                <a:schemeClr val="lt1"/>
              </a:buClr>
              <a:buSzPts val="1400"/>
              <a:buChar char="●"/>
            </a:pPr>
            <a:r>
              <a:rPr lang="en-GB" sz="1200" b="1" dirty="0">
                <a:solidFill>
                  <a:srgbClr val="FA7267"/>
                </a:solidFill>
              </a:rPr>
              <a:t>4.7</a:t>
            </a:r>
            <a:r>
              <a:rPr lang="en-GB" sz="1200" dirty="0">
                <a:solidFill>
                  <a:schemeClr val="lt1"/>
                </a:solidFill>
              </a:rPr>
              <a:t> million users across the UK, US and Sweden</a:t>
            </a:r>
          </a:p>
          <a:p>
            <a:pPr marL="609585" indent="-423323">
              <a:buClr>
                <a:schemeClr val="lt1"/>
              </a:buClr>
              <a:buSzPts val="1400"/>
              <a:buChar char="●"/>
            </a:pPr>
            <a:r>
              <a:rPr lang="en-GB" sz="1200" b="1" dirty="0">
                <a:solidFill>
                  <a:srgbClr val="FA7267"/>
                </a:solidFill>
              </a:rPr>
              <a:t>850,000</a:t>
            </a:r>
            <a:r>
              <a:rPr lang="en-GB" sz="1200" dirty="0">
                <a:solidFill>
                  <a:schemeClr val="lt1"/>
                </a:solidFill>
              </a:rPr>
              <a:t> daily contributors currently </a:t>
            </a:r>
          </a:p>
          <a:p>
            <a:pPr marL="609585" indent="-423323">
              <a:buClr>
                <a:schemeClr val="lt1"/>
              </a:buClr>
              <a:buSzPts val="1400"/>
              <a:buChar char="●"/>
            </a:pPr>
            <a:r>
              <a:rPr lang="en-GB" sz="1200" dirty="0">
                <a:solidFill>
                  <a:schemeClr val="lt1"/>
                </a:solidFill>
              </a:rPr>
              <a:t>Over </a:t>
            </a:r>
            <a:r>
              <a:rPr lang="en-GB" sz="1200" b="1" dirty="0">
                <a:solidFill>
                  <a:srgbClr val="FA7267"/>
                </a:solidFill>
              </a:rPr>
              <a:t>480</a:t>
            </a:r>
            <a:r>
              <a:rPr lang="en-GB" sz="1200" dirty="0">
                <a:solidFill>
                  <a:schemeClr val="lt1"/>
                </a:solidFill>
              </a:rPr>
              <a:t> million health reports and </a:t>
            </a:r>
            <a:r>
              <a:rPr lang="en-GB" sz="1200" b="1" dirty="0">
                <a:solidFill>
                  <a:srgbClr val="FA7267"/>
                </a:solidFill>
              </a:rPr>
              <a:t>22</a:t>
            </a:r>
            <a:r>
              <a:rPr lang="en-GB" sz="1200" dirty="0">
                <a:solidFill>
                  <a:schemeClr val="lt1"/>
                </a:solidFill>
              </a:rPr>
              <a:t> million tests</a:t>
            </a:r>
          </a:p>
          <a:p>
            <a:pPr marL="609585" indent="-423323">
              <a:buClr>
                <a:schemeClr val="lt1"/>
              </a:buClr>
              <a:buSzPts val="1400"/>
              <a:buChar char="●"/>
            </a:pPr>
            <a:r>
              <a:rPr lang="en-GB" sz="1200" b="1" dirty="0">
                <a:solidFill>
                  <a:srgbClr val="FA7267"/>
                </a:solidFill>
              </a:rPr>
              <a:t>838,518</a:t>
            </a:r>
            <a:r>
              <a:rPr lang="en-GB" sz="1200" dirty="0">
                <a:solidFill>
                  <a:schemeClr val="lt1"/>
                </a:solidFill>
              </a:rPr>
              <a:t> infections (confirmed by PCR or LFT)</a:t>
            </a:r>
          </a:p>
          <a:p>
            <a:pPr marL="609585" indent="-423323">
              <a:buClr>
                <a:schemeClr val="lt1"/>
              </a:buClr>
              <a:buSzPts val="1400"/>
              <a:buChar char="●"/>
            </a:pPr>
            <a:r>
              <a:rPr lang="en-GB" sz="1200" b="1" dirty="0">
                <a:solidFill>
                  <a:srgbClr val="FA7267"/>
                </a:solidFill>
              </a:rPr>
              <a:t>1,580,940</a:t>
            </a:r>
            <a:r>
              <a:rPr lang="en-GB" sz="1200" dirty="0">
                <a:solidFill>
                  <a:schemeClr val="lt1"/>
                </a:solidFill>
              </a:rPr>
              <a:t> vaccines and </a:t>
            </a:r>
            <a:r>
              <a:rPr lang="en-GB" sz="1200" b="1" dirty="0">
                <a:solidFill>
                  <a:srgbClr val="FA7267"/>
                </a:solidFill>
              </a:rPr>
              <a:t>3,908,784</a:t>
            </a:r>
            <a:r>
              <a:rPr lang="en-GB" sz="1200" dirty="0">
                <a:solidFill>
                  <a:schemeClr val="lt1"/>
                </a:solidFill>
              </a:rPr>
              <a:t> doses recorded</a:t>
            </a:r>
          </a:p>
          <a:p>
            <a:pPr marL="609585" indent="-423323">
              <a:buClr>
                <a:schemeClr val="lt1"/>
              </a:buClr>
              <a:buSzPts val="1400"/>
              <a:buChar char="●"/>
            </a:pPr>
            <a:r>
              <a:rPr lang="en-GB" sz="1200" b="1" dirty="0">
                <a:solidFill>
                  <a:schemeClr val="lt1"/>
                </a:solidFill>
              </a:rPr>
              <a:t>Largest study to date of</a:t>
            </a:r>
            <a:r>
              <a:rPr lang="en-GB" sz="1200" b="1" dirty="0">
                <a:solidFill>
                  <a:srgbClr val="FA7267"/>
                </a:solidFill>
              </a:rPr>
              <a:t> </a:t>
            </a:r>
            <a:r>
              <a:rPr lang="en-GB" sz="1200" dirty="0">
                <a:solidFill>
                  <a:schemeClr val="lt1"/>
                </a:solidFill>
              </a:rPr>
              <a:t>long Covid cases</a:t>
            </a:r>
          </a:p>
          <a:p>
            <a:pPr marL="609585" indent="-423323">
              <a:buClr>
                <a:schemeClr val="lt1"/>
              </a:buClr>
              <a:buSzPts val="1400"/>
              <a:buChar char="●"/>
            </a:pPr>
            <a:r>
              <a:rPr lang="en-GB" sz="1200" dirty="0">
                <a:solidFill>
                  <a:schemeClr val="lt1"/>
                </a:solidFill>
              </a:rPr>
              <a:t>Largest diet study in history (</a:t>
            </a:r>
            <a:r>
              <a:rPr lang="en-GB" sz="1200" b="1" dirty="0">
                <a:solidFill>
                  <a:srgbClr val="FA7267"/>
                </a:solidFill>
              </a:rPr>
              <a:t>592,571</a:t>
            </a:r>
            <a:r>
              <a:rPr lang="en-GB" sz="1200" dirty="0">
                <a:solidFill>
                  <a:schemeClr val="lt1"/>
                </a:solidFill>
              </a:rPr>
              <a:t>)</a:t>
            </a:r>
          </a:p>
          <a:p>
            <a:pPr marL="609585" indent="-423323">
              <a:buClr>
                <a:schemeClr val="lt1"/>
              </a:buClr>
              <a:buSzPts val="1400"/>
              <a:buChar char="●"/>
            </a:pPr>
            <a:r>
              <a:rPr lang="en-GB" sz="1200" dirty="0">
                <a:solidFill>
                  <a:schemeClr val="bg1"/>
                </a:solidFill>
              </a:rPr>
              <a:t>One of largest mental health studies (</a:t>
            </a:r>
            <a:r>
              <a:rPr lang="en-GB" sz="1200" b="1" dirty="0">
                <a:solidFill>
                  <a:srgbClr val="FA7267"/>
                </a:solidFill>
              </a:rPr>
              <a:t>413,148</a:t>
            </a:r>
            <a:r>
              <a:rPr lang="en-GB" sz="1200" dirty="0">
                <a:solidFill>
                  <a:schemeClr val="bg1"/>
                </a:solidFill>
              </a:rPr>
              <a:t>) </a:t>
            </a:r>
          </a:p>
          <a:p>
            <a:pPr marL="609585" indent="-423323">
              <a:buClr>
                <a:schemeClr val="lt1"/>
              </a:buClr>
              <a:buSzPts val="1400"/>
              <a:buChar char="●"/>
            </a:pPr>
            <a:endParaRPr lang="en-GB" sz="1200" dirty="0">
              <a:solidFill>
                <a:schemeClr val="lt1"/>
              </a:solidFill>
            </a:endParaRPr>
          </a:p>
          <a:p>
            <a:pPr marL="609585" indent="-423323">
              <a:buClr>
                <a:schemeClr val="lt1"/>
              </a:buClr>
              <a:buSzPts val="1400"/>
              <a:buChar char="●"/>
            </a:pPr>
            <a:r>
              <a:rPr lang="en-GB" sz="1200" dirty="0">
                <a:solidFill>
                  <a:schemeClr val="lt1"/>
                </a:solidFill>
              </a:rPr>
              <a:t>Not-for-profit initiative by health science company ZOE and KCL</a:t>
            </a:r>
          </a:p>
          <a:p>
            <a:pPr marL="609585" indent="-423323">
              <a:buClr>
                <a:schemeClr val="lt1"/>
              </a:buClr>
              <a:buSzPts val="1400"/>
              <a:buChar char="●"/>
            </a:pPr>
            <a:r>
              <a:rPr lang="en-GB" sz="1200" dirty="0">
                <a:solidFill>
                  <a:schemeClr val="lt1"/>
                </a:solidFill>
              </a:rPr>
              <a:t>Funded by ZOE and then UKHSA as part of the COVID-19 Surveillance Studies since August 2020 (until April </a:t>
            </a:r>
            <a:endParaRPr lang="en-US" dirty="0"/>
          </a:p>
        </p:txBody>
      </p:sp>
      <p:sp>
        <p:nvSpPr>
          <p:cNvPr id="4" name="Slide Number Placeholder 3"/>
          <p:cNvSpPr>
            <a:spLocks noGrp="1"/>
          </p:cNvSpPr>
          <p:nvPr>
            <p:ph type="sldNum" sz="quarter" idx="5"/>
          </p:nvPr>
        </p:nvSpPr>
        <p:spPr/>
        <p:txBody>
          <a:bodyPr/>
          <a:lstStyle/>
          <a:p>
            <a:fld id="{928BF324-8FE5-494A-AA03-EF71A403720B}" type="slidenum">
              <a:rPr lang="en-US" smtClean="0"/>
              <a:t>5</a:t>
            </a:fld>
            <a:endParaRPr lang="en-US"/>
          </a:p>
        </p:txBody>
      </p:sp>
    </p:spTree>
    <p:extLst>
      <p:ext uri="{BB962C8B-B14F-4D97-AF65-F5344CB8AC3E}">
        <p14:creationId xmlns:p14="http://schemas.microsoft.com/office/powerpoint/2010/main" val="3929561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585" indent="-423323">
              <a:buClr>
                <a:schemeClr val="lt1"/>
              </a:buClr>
              <a:buSzPts val="1400"/>
              <a:buChar char="●"/>
            </a:pPr>
            <a:r>
              <a:rPr lang="en-GB" sz="2400" dirty="0">
                <a:solidFill>
                  <a:schemeClr val="lt1"/>
                </a:solidFill>
              </a:rPr>
              <a:t>Adding </a:t>
            </a:r>
            <a:r>
              <a:rPr lang="en-GB" sz="2400" b="1" dirty="0">
                <a:solidFill>
                  <a:srgbClr val="FA7267"/>
                </a:solidFill>
              </a:rPr>
              <a:t>loss of smell</a:t>
            </a:r>
            <a:r>
              <a:rPr lang="en-GB" sz="2400" dirty="0">
                <a:solidFill>
                  <a:srgbClr val="FFC000"/>
                </a:solidFill>
              </a:rPr>
              <a:t> </a:t>
            </a:r>
            <a:r>
              <a:rPr lang="en-GB" sz="2400" dirty="0">
                <a:solidFill>
                  <a:schemeClr val="lt1"/>
                </a:solidFill>
              </a:rPr>
              <a:t>to WHO and NHS list</a:t>
            </a:r>
          </a:p>
          <a:p>
            <a:pPr marL="609585" indent="-423323">
              <a:buClr>
                <a:schemeClr val="lt1"/>
              </a:buClr>
              <a:buSzPts val="1400"/>
              <a:buChar char="●"/>
            </a:pPr>
            <a:r>
              <a:rPr lang="en-GB" sz="2400" dirty="0">
                <a:solidFill>
                  <a:schemeClr val="lt1"/>
                </a:solidFill>
              </a:rPr>
              <a:t>Altering PHE guidance on symptoms in older people (</a:t>
            </a:r>
            <a:r>
              <a:rPr lang="en-GB" sz="2400" b="1" dirty="0">
                <a:solidFill>
                  <a:srgbClr val="FA7267"/>
                </a:solidFill>
              </a:rPr>
              <a:t>delirium</a:t>
            </a:r>
            <a:r>
              <a:rPr lang="en-GB" sz="2400" dirty="0">
                <a:solidFill>
                  <a:schemeClr val="lt1"/>
                </a:solidFill>
              </a:rPr>
              <a:t>)</a:t>
            </a:r>
          </a:p>
          <a:p>
            <a:pPr marL="609585" indent="-423323">
              <a:buClr>
                <a:schemeClr val="lt1"/>
              </a:buClr>
              <a:buSzPts val="1400"/>
              <a:buChar char="●"/>
            </a:pPr>
            <a:r>
              <a:rPr lang="en-GB" sz="2400" dirty="0">
                <a:solidFill>
                  <a:schemeClr val="lt1"/>
                </a:solidFill>
              </a:rPr>
              <a:t>In NICE guidance and SAGE reports on </a:t>
            </a:r>
            <a:r>
              <a:rPr lang="en-GB" sz="2400" b="1" dirty="0">
                <a:solidFill>
                  <a:srgbClr val="FA7267"/>
                </a:solidFill>
              </a:rPr>
              <a:t>Long COVID </a:t>
            </a:r>
          </a:p>
          <a:p>
            <a:pPr marL="609585" indent="-423323">
              <a:buClr>
                <a:schemeClr val="lt1"/>
              </a:buClr>
              <a:buSzPts val="1400"/>
              <a:buChar char="●"/>
            </a:pPr>
            <a:r>
              <a:rPr lang="en-GB" sz="2400" dirty="0">
                <a:solidFill>
                  <a:schemeClr val="bg1"/>
                </a:solidFill>
              </a:rPr>
              <a:t>Identified risk groups for </a:t>
            </a:r>
            <a:r>
              <a:rPr lang="en-GB" sz="2400" b="1" dirty="0">
                <a:solidFill>
                  <a:srgbClr val="FA7267"/>
                </a:solidFill>
              </a:rPr>
              <a:t>post-vax infection for booster targeting</a:t>
            </a:r>
            <a:endParaRPr lang="en-GB" sz="2400" dirty="0">
              <a:solidFill>
                <a:schemeClr val="lt1"/>
              </a:solidFill>
            </a:endParaRPr>
          </a:p>
          <a:p>
            <a:pPr marL="609585" indent="-423323">
              <a:buClr>
                <a:schemeClr val="lt1"/>
              </a:buClr>
              <a:buSzPts val="1400"/>
              <a:buFont typeface="Arial"/>
              <a:buChar char="●"/>
            </a:pPr>
            <a:r>
              <a:rPr lang="en-GB" sz="2400" dirty="0">
                <a:solidFill>
                  <a:schemeClr val="lt1"/>
                </a:solidFill>
              </a:rPr>
              <a:t>Daily reporting on hotspots and changes in R to UKSHA/DHSC</a:t>
            </a:r>
          </a:p>
          <a:p>
            <a:pPr marL="609585" indent="-423323">
              <a:buClr>
                <a:schemeClr val="lt1"/>
              </a:buClr>
              <a:buSzPts val="1400"/>
              <a:buChar char="●"/>
            </a:pPr>
            <a:r>
              <a:rPr lang="en-GB" sz="2400" dirty="0">
                <a:solidFill>
                  <a:schemeClr val="lt1"/>
                </a:solidFill>
              </a:rPr>
              <a:t>Recruiting to Trials for RCGP, Vaccine taskforce</a:t>
            </a:r>
          </a:p>
          <a:p>
            <a:pPr marL="609585" indent="-423323">
              <a:buClr>
                <a:schemeClr val="lt1"/>
              </a:buClr>
              <a:buSzPts val="1400"/>
              <a:buFont typeface="Arial"/>
              <a:buChar char="●"/>
            </a:pPr>
            <a:r>
              <a:rPr lang="en-GB" sz="2400" dirty="0">
                <a:solidFill>
                  <a:schemeClr val="lt1"/>
                </a:solidFill>
              </a:rPr>
              <a:t>Regular reporting to UKHSA, Go-Science, SPI-M, MHRA, NHSE, Cabinet Office,  – including health behaviours, vaccines and omicron</a:t>
            </a:r>
          </a:p>
          <a:p>
            <a:pPr marL="609585" indent="-423323">
              <a:buClr>
                <a:schemeClr val="lt1"/>
              </a:buClr>
              <a:buSzPts val="1400"/>
              <a:buFont typeface="Arial"/>
              <a:buChar char="●"/>
            </a:pPr>
            <a:endParaRPr lang="en-GB" sz="2400" dirty="0">
              <a:solidFill>
                <a:schemeClr val="lt1"/>
              </a:solidFill>
            </a:endParaRPr>
          </a:p>
          <a:p>
            <a:pPr marL="609585" indent="-423323">
              <a:buClr>
                <a:schemeClr val="lt1"/>
              </a:buClr>
              <a:buSzPts val="1400"/>
              <a:buChar char="●"/>
            </a:pPr>
            <a:r>
              <a:rPr lang="en-GB" sz="2400" dirty="0">
                <a:solidFill>
                  <a:schemeClr val="lt1"/>
                </a:solidFill>
              </a:rPr>
              <a:t>43+ published research papers, </a:t>
            </a:r>
          </a:p>
          <a:p>
            <a:pPr marL="186262" lvl="3">
              <a:buClr>
                <a:schemeClr val="lt1"/>
              </a:buClr>
              <a:buSzPts val="1400"/>
            </a:pPr>
            <a:r>
              <a:rPr lang="en-GB" sz="2400" dirty="0">
                <a:solidFill>
                  <a:schemeClr val="lt1"/>
                </a:solidFill>
              </a:rPr>
              <a:t>	including Nature Medicine x2, Science, Lancet (x3), Lancet ID (x2)</a:t>
            </a:r>
          </a:p>
          <a:p>
            <a:endParaRPr lang="en-GB" sz="2400" dirty="0"/>
          </a:p>
          <a:p>
            <a:r>
              <a:rPr lang="en-GB" sz="2400" dirty="0">
                <a:solidFill>
                  <a:schemeClr val="bg1"/>
                </a:solidFill>
              </a:rPr>
              <a:t>The App has transformed our links with policy makers</a:t>
            </a:r>
          </a:p>
          <a:p>
            <a:r>
              <a:rPr lang="en-GB" sz="2400" dirty="0">
                <a:solidFill>
                  <a:schemeClr val="bg1"/>
                </a:solidFill>
              </a:rPr>
              <a:t>Policy makers are now aware of the power of apps to detect and inform on changes in population health</a:t>
            </a:r>
          </a:p>
          <a:p>
            <a:endParaRPr lang="en-GB" dirty="0"/>
          </a:p>
        </p:txBody>
      </p:sp>
      <p:sp>
        <p:nvSpPr>
          <p:cNvPr id="4" name="Slide Number Placeholder 3"/>
          <p:cNvSpPr>
            <a:spLocks noGrp="1"/>
          </p:cNvSpPr>
          <p:nvPr>
            <p:ph type="sldNum" sz="quarter" idx="5"/>
          </p:nvPr>
        </p:nvSpPr>
        <p:spPr/>
        <p:txBody>
          <a:bodyPr/>
          <a:lstStyle/>
          <a:p>
            <a:fld id="{928BF324-8FE5-494A-AA03-EF71A403720B}" type="slidenum">
              <a:rPr lang="en-US" smtClean="0"/>
              <a:t>7</a:t>
            </a:fld>
            <a:endParaRPr lang="en-US"/>
          </a:p>
        </p:txBody>
      </p:sp>
    </p:spTree>
    <p:extLst>
      <p:ext uri="{BB962C8B-B14F-4D97-AF65-F5344CB8AC3E}">
        <p14:creationId xmlns:p14="http://schemas.microsoft.com/office/powerpoint/2010/main" val="206912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smell or taste as important predictor</a:t>
            </a:r>
          </a:p>
          <a:p>
            <a:r>
              <a:rPr lang="en-US" dirty="0"/>
              <a:t>Replication in both UK and US samples</a:t>
            </a:r>
          </a:p>
          <a:p>
            <a:r>
              <a:rPr lang="en-US" dirty="0"/>
              <a:t>Current work to </a:t>
            </a:r>
            <a:r>
              <a:rPr lang="en-US" dirty="0" err="1"/>
              <a:t>analyse</a:t>
            </a:r>
            <a:r>
              <a:rPr lang="en-US" dirty="0"/>
              <a:t> potential biases induced by testing policies</a:t>
            </a:r>
          </a:p>
          <a:p>
            <a:endParaRPr lang="en-US" dirty="0"/>
          </a:p>
        </p:txBody>
      </p:sp>
      <p:sp>
        <p:nvSpPr>
          <p:cNvPr id="4" name="Slide Number Placeholder 3"/>
          <p:cNvSpPr>
            <a:spLocks noGrp="1"/>
          </p:cNvSpPr>
          <p:nvPr>
            <p:ph type="sldNum" sz="quarter" idx="5"/>
          </p:nvPr>
        </p:nvSpPr>
        <p:spPr/>
        <p:txBody>
          <a:bodyPr/>
          <a:lstStyle/>
          <a:p>
            <a:fld id="{928BF324-8FE5-494A-AA03-EF71A403720B}" type="slidenum">
              <a:rPr lang="en-US" smtClean="0"/>
              <a:t>9</a:t>
            </a:fld>
            <a:endParaRPr lang="en-US"/>
          </a:p>
        </p:txBody>
      </p:sp>
    </p:spTree>
    <p:extLst>
      <p:ext uri="{BB962C8B-B14F-4D97-AF65-F5344CB8AC3E}">
        <p14:creationId xmlns:p14="http://schemas.microsoft.com/office/powerpoint/2010/main" val="231219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Unsupervised time series clustering over the training set enabled us to distinguish six different clusters of symptom 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t>
            </a:r>
            <a:r>
              <a:rPr lang="en-US" sz="1200" kern="1200" dirty="0" err="1">
                <a:solidFill>
                  <a:schemeClr val="tx1"/>
                </a:solidFill>
                <a:effectLst/>
                <a:latin typeface="+mn-lt"/>
                <a:ea typeface="+mn-ea"/>
                <a:cs typeface="+mn-cs"/>
              </a:rPr>
              <a:t>visualise</a:t>
            </a:r>
            <a:r>
              <a:rPr lang="en-US" sz="1200" kern="1200" dirty="0">
                <a:solidFill>
                  <a:schemeClr val="tx1"/>
                </a:solidFill>
                <a:effectLst/>
                <a:latin typeface="+mn-lt"/>
                <a:ea typeface="+mn-ea"/>
                <a:cs typeface="+mn-cs"/>
              </a:rPr>
              <a:t> how clusters differed we used the reported average occurrence of a symptom on each day for the median duration (</a:t>
            </a:r>
            <a:r>
              <a:rPr lang="en-US" sz="1200" b="1" kern="1200" dirty="0">
                <a:solidFill>
                  <a:schemeClr val="tx1"/>
                </a:solidFill>
                <a:effectLst/>
                <a:latin typeface="+mn-lt"/>
                <a:ea typeface="+mn-ea"/>
                <a:cs typeface="+mn-cs"/>
              </a:rPr>
              <a:t>Figure bottom</a:t>
            </a:r>
            <a:r>
              <a:rPr lang="en-US" sz="1200" kern="1200" dirty="0">
                <a:solidFill>
                  <a:schemeClr val="tx1"/>
                </a:solidFill>
                <a:effectLst/>
                <a:latin typeface="+mn-lt"/>
                <a:ea typeface="+mn-ea"/>
                <a:cs typeface="+mn-cs"/>
              </a:rPr>
              <a:t>) and the associated Z-Score for occurrence for each cluster with reference to the average presentation of one of the 14 reported symptoms (</a:t>
            </a:r>
            <a:r>
              <a:rPr lang="en-US" sz="1200" b="1" kern="1200" dirty="0">
                <a:solidFill>
                  <a:schemeClr val="tx1"/>
                </a:solidFill>
                <a:effectLst/>
                <a:latin typeface="+mn-lt"/>
                <a:ea typeface="+mn-ea"/>
                <a:cs typeface="+mn-cs"/>
              </a:rPr>
              <a:t>Figure  top</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clusters are ordered from left to right by rates of reported hospital visit with associated rates of respiratory support of 1.5%, 4.4%, 3.7%, 8.6%, 9.9% and 19.8%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Compared to Cluster 3 – 6, of which 8.6% - 19.8% required respiratory support, Cluster 1 and Cluster 2 represent milder forms of COVID-19 with 1.5% and 4.4%, respectively requiring respiratory support. These clusters showed predominantly upper respiratory tract symptoms and were distinguished from each other by the absence of muscle pain in Cluster 2 compared to Cluster 1, and slightly increased reports of skipped meals and fever in Cluster 2. Cluster 1 had notably lower mean age and BMI than the clusters containing patients with higher likelihood of requiring respiratory support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the first 5 days of symptom logging, the ROC-AUC of need for respiratory support was 78.8% , substantially outperforming personal characteristics alone (ROC-AUC 69.5%). Such an approach could be used to monitor at-risk patients and predict medical resource requirements days before they are required.</a:t>
            </a:r>
            <a:endParaRPr lang="en-GB" sz="1200" kern="1200" dirty="0">
              <a:solidFill>
                <a:schemeClr val="tx1"/>
              </a:solidFill>
              <a:effectLst/>
              <a:latin typeface="+mn-lt"/>
              <a:ea typeface="+mn-ea"/>
              <a:cs typeface="+mn-cs"/>
            </a:endParaRP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fld id="{928BF324-8FE5-494A-AA03-EF71A403720B}" type="slidenum">
              <a:rPr lang="en-US" smtClean="0"/>
              <a:t>11</a:t>
            </a:fld>
            <a:endParaRPr lang="en-US"/>
          </a:p>
        </p:txBody>
      </p:sp>
    </p:spTree>
    <p:extLst>
      <p:ext uri="{BB962C8B-B14F-4D97-AF65-F5344CB8AC3E}">
        <p14:creationId xmlns:p14="http://schemas.microsoft.com/office/powerpoint/2010/main" val="1826729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Matched 4182 COVID+ population-based cases:</a:t>
            </a:r>
          </a:p>
          <a:p>
            <a:endParaRPr lang="en-US" sz="1400" dirty="0"/>
          </a:p>
          <a:p>
            <a:r>
              <a:rPr lang="en-US" sz="1400" dirty="0"/>
              <a:t>Fatigue, Shortness of Breath and intermittent headache</a:t>
            </a:r>
          </a:p>
          <a:p>
            <a:endParaRPr lang="en-US" sz="1400" dirty="0"/>
          </a:p>
          <a:p>
            <a:endParaRPr lang="en-US" sz="1400" dirty="0"/>
          </a:p>
          <a:p>
            <a:r>
              <a:rPr lang="en-US" sz="1200" dirty="0"/>
              <a:t>Analysis of free text responses revealed neurological and cardiac symptoms were emerging 4-5 weeks into illness in some individuals</a:t>
            </a:r>
          </a:p>
          <a:p>
            <a:endParaRPr lang="en-GB" dirty="0"/>
          </a:p>
        </p:txBody>
      </p:sp>
      <p:sp>
        <p:nvSpPr>
          <p:cNvPr id="4" name="Slide Number Placeholder 3"/>
          <p:cNvSpPr>
            <a:spLocks noGrp="1"/>
          </p:cNvSpPr>
          <p:nvPr>
            <p:ph type="sldNum" sz="quarter" idx="5"/>
          </p:nvPr>
        </p:nvSpPr>
        <p:spPr/>
        <p:txBody>
          <a:bodyPr/>
          <a:lstStyle/>
          <a:p>
            <a:fld id="{928BF324-8FE5-494A-AA03-EF71A403720B}" type="slidenum">
              <a:rPr lang="en-US" smtClean="0"/>
              <a:t>12</a:t>
            </a:fld>
            <a:endParaRPr lang="en-US"/>
          </a:p>
        </p:txBody>
      </p:sp>
    </p:spTree>
    <p:extLst>
      <p:ext uri="{BB962C8B-B14F-4D97-AF65-F5344CB8AC3E}">
        <p14:creationId xmlns:p14="http://schemas.microsoft.com/office/powerpoint/2010/main" val="2642455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9671D42A-42D1-2D4D-B45C-7A07D0ED9F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945DFBA3-053D-3643-AA66-E96C3AB78A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Using free text responses from people living with Long COVID, we added to the symptoms asked on the app.  Unsupervised clustering of individuals by their symptoms reveals subtle differences between variants but the quality of the symptoms doesn’t change post vaccination in this community dwelling population.  All variants studies had an anosmia cluster, a fatigue cluster, a respiratory and a multisystem cluster. This may be useful both in prognostication and in identifying mechanisms, and ultimately treatments.</a:t>
            </a:r>
          </a:p>
        </p:txBody>
      </p:sp>
      <p:sp>
        <p:nvSpPr>
          <p:cNvPr id="7171" name="Slide Number Placeholder 3">
            <a:extLst>
              <a:ext uri="{FF2B5EF4-FFF2-40B4-BE49-F238E27FC236}">
                <a16:creationId xmlns:a16="http://schemas.microsoft.com/office/drawing/2014/main" id="{CC286375-944E-784A-808D-7EC678F4A9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3D800CD-437A-9442-975C-494B796CDDB0}" type="slidenum">
              <a:rPr lang="en-US" altLang="en-US"/>
              <a:pPr fontAlgn="base">
                <a:spcBef>
                  <a:spcPct val="0"/>
                </a:spcBef>
                <a:spcAft>
                  <a:spcPct val="0"/>
                </a:spcAft>
              </a:pPr>
              <a:t>13</a:t>
            </a:fld>
            <a:endParaRPr lang="en-US" altLang="en-US"/>
          </a:p>
        </p:txBody>
      </p:sp>
    </p:spTree>
    <p:extLst>
      <p:ext uri="{BB962C8B-B14F-4D97-AF65-F5344CB8AC3E}">
        <p14:creationId xmlns:p14="http://schemas.microsoft.com/office/powerpoint/2010/main" val="162878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time will need 2 pages…</a:t>
            </a:r>
          </a:p>
        </p:txBody>
      </p:sp>
      <p:sp>
        <p:nvSpPr>
          <p:cNvPr id="4" name="Slide Number Placeholder 3"/>
          <p:cNvSpPr>
            <a:spLocks noGrp="1"/>
          </p:cNvSpPr>
          <p:nvPr>
            <p:ph type="sldNum" sz="quarter" idx="5"/>
          </p:nvPr>
        </p:nvSpPr>
        <p:spPr/>
        <p:txBody>
          <a:bodyPr/>
          <a:lstStyle/>
          <a:p>
            <a:fld id="{928BF324-8FE5-494A-AA03-EF71A403720B}" type="slidenum">
              <a:rPr lang="en-US" smtClean="0"/>
              <a:t>16</a:t>
            </a:fld>
            <a:endParaRPr lang="en-US"/>
          </a:p>
        </p:txBody>
      </p:sp>
    </p:spTree>
    <p:extLst>
      <p:ext uri="{BB962C8B-B14F-4D97-AF65-F5344CB8AC3E}">
        <p14:creationId xmlns:p14="http://schemas.microsoft.com/office/powerpoint/2010/main" val="2828518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mac1/Desktop/KCL%20LOGO%20WOB.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mac1/Desktop/_DSC8668.jpg"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file://localhost/Users/mac1/Desktop/KCL_box_red_485_rgb.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localhost/Users/mac1/Desktop/_DSC8668.jpg" TargetMode="External"/><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file://localhost/Users/mac1/Desktop/_DSC1517.jpg"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file://localhost/Users/mac1/Desktop/_DSC1517.jpg" TargetMode="External"/><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Volumes/Day1_Data/WORK%20ARCHIVE/%20K/KING'S/11143%20KCL%20POWERPOINT%20UPDATE/BUILD/IMAGES/_DSC8361-rs.jpg" TargetMode="External"/><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file://localhost/Volumes/Day1_Data/WORK%20ARCHIVE/%20K/KING'S/11143%20KCL%20POWERPOINT%20UPDATE/BUILD/IMAGES/_DSC8361-rs.jpg" TargetMode="External"/><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UK Cover slide">
    <p:spTree>
      <p:nvGrpSpPr>
        <p:cNvPr id="1" name=""/>
        <p:cNvGrpSpPr/>
        <p:nvPr/>
      </p:nvGrpSpPr>
      <p:grpSpPr>
        <a:xfrm>
          <a:off x="0" y="0"/>
          <a:ext cx="0" cy="0"/>
          <a:chOff x="0" y="0"/>
          <a:chExt cx="0" cy="0"/>
        </a:xfrm>
      </p:grpSpPr>
      <p:pic>
        <p:nvPicPr>
          <p:cNvPr id="7" name="KCL-LOGO-INTERNATIONAL.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3193462" y="1397958"/>
            <a:ext cx="5857464" cy="4059936"/>
          </a:xfrm>
          <a:prstGeom prst="rect">
            <a:avLst/>
          </a:prstGeom>
        </p:spPr>
      </p:pic>
    </p:spTree>
    <p:extLst>
      <p:ext uri="{BB962C8B-B14F-4D97-AF65-F5344CB8AC3E}">
        <p14:creationId xmlns:p14="http://schemas.microsoft.com/office/powerpoint/2010/main" val="85148114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Divider - te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3265612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Divider - sea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365081567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 text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marL="0" indent="0">
              <a:lnSpc>
                <a:spcPct val="120000"/>
              </a:lnSpc>
              <a:spcBef>
                <a:spcPts val="0"/>
              </a:spcBef>
              <a:buNone/>
              <a:defRPr sz="2000">
                <a:solidFill>
                  <a:srgbClr val="0A2D50"/>
                </a:solidFill>
                <a:latin typeface="Impact"/>
                <a:cs typeface="Impact"/>
              </a:defRPr>
            </a:lvl1pPr>
            <a:lvl2pPr marL="0" indent="0">
              <a:lnSpc>
                <a:spcPct val="120000"/>
              </a:lnSpc>
              <a:spcBef>
                <a:spcPts val="0"/>
              </a:spcBef>
              <a:buNone/>
              <a:defRPr sz="2000">
                <a:latin typeface="Georgia"/>
                <a:cs typeface="Georgia"/>
              </a:defRPr>
            </a:lvl2pPr>
            <a:lvl3pPr marL="269875" indent="-269875">
              <a:lnSpc>
                <a:spcPct val="120000"/>
              </a:lnSpc>
              <a:spcBef>
                <a:spcPts val="0"/>
              </a:spcBef>
              <a:defRPr sz="2000">
                <a:latin typeface="Georgia"/>
                <a:cs typeface="Georgia"/>
              </a:defRPr>
            </a:lvl3pPr>
            <a:lvl4pPr marL="539750" indent="-269875">
              <a:lnSpc>
                <a:spcPct val="120000"/>
              </a:lnSpc>
              <a:spcBef>
                <a:spcPts val="0"/>
              </a:spcBef>
              <a:defRPr sz="2000">
                <a:latin typeface="Georgia"/>
                <a:cs typeface="Georgia"/>
              </a:defRPr>
            </a:lvl4pPr>
            <a:lvl5pPr marL="809625" indent="-269875">
              <a:lnSpc>
                <a:spcPct val="120000"/>
              </a:lnSpc>
              <a:spcBef>
                <a:spcPts val="0"/>
              </a:spcBef>
              <a:defRPr sz="2000">
                <a:latin typeface="Georgia"/>
                <a:cs typeface="Georgia"/>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sz="1000">
                <a:latin typeface="Georgia"/>
                <a:cs typeface="Georgia"/>
              </a:defRPr>
            </a:lvl1pPr>
          </a:lstStyle>
          <a:p>
            <a:fld id="{46D46D31-4F81-C84C-9C9E-CC304FB2B6EB}" type="datetimeFigureOut">
              <a:rPr lang="en-US" smtClean="0"/>
              <a:pPr/>
              <a:t>2/18/2025</a:t>
            </a:fld>
            <a:endParaRPr lang="en-US" dirty="0"/>
          </a:p>
        </p:txBody>
      </p:sp>
      <p:sp>
        <p:nvSpPr>
          <p:cNvPr id="5" name="Footer Placeholder 4"/>
          <p:cNvSpPr>
            <a:spLocks noGrp="1"/>
          </p:cNvSpPr>
          <p:nvPr>
            <p:ph type="ftr" sz="quarter" idx="11"/>
          </p:nvPr>
        </p:nvSpPr>
        <p:spPr/>
        <p:txBody>
          <a:bodyPr/>
          <a:lstStyle>
            <a:lvl1pPr>
              <a:defRPr sz="1000">
                <a:latin typeface="Georgia"/>
                <a:cs typeface="Georgia"/>
              </a:defRPr>
            </a:lvl1pPr>
          </a:lstStyle>
          <a:p>
            <a:endParaRPr lang="en-US" dirty="0"/>
          </a:p>
        </p:txBody>
      </p:sp>
      <p:sp>
        <p:nvSpPr>
          <p:cNvPr id="6" name="Slide Number Placeholder 5"/>
          <p:cNvSpPr>
            <a:spLocks noGrp="1"/>
          </p:cNvSpPr>
          <p:nvPr>
            <p:ph type="sldNum" sz="quarter" idx="12"/>
          </p:nvPr>
        </p:nvSpPr>
        <p:spPr>
          <a:xfrm>
            <a:off x="10798200" y="6498000"/>
            <a:ext cx="964125" cy="360000"/>
          </a:xfrm>
        </p:spPr>
        <p:txBody>
          <a:bodyPr/>
          <a:lstStyle>
            <a:lvl1pPr>
              <a:defRPr sz="1000">
                <a:latin typeface="Georgia"/>
                <a:cs typeface="Georgia"/>
              </a:defRPr>
            </a:lvl1pPr>
          </a:lstStyle>
          <a:p>
            <a:fld id="{8A04D54F-FA85-F344-8424-FB00D2AE8D01}" type="slidenum">
              <a:rPr lang="en-US" smtClean="0"/>
              <a:pPr/>
              <a:t>‹#›</a:t>
            </a:fld>
            <a:endParaRPr lang="en-US"/>
          </a:p>
        </p:txBody>
      </p:sp>
      <p:cxnSp>
        <p:nvCxnSpPr>
          <p:cNvPr id="7" name="Straight Connector 6"/>
          <p:cNvCxnSpPr/>
          <p:nvPr/>
        </p:nvCxnSpPr>
        <p:spPr>
          <a:xfrm>
            <a:off x="482063" y="909220"/>
            <a:ext cx="11280263" cy="0"/>
          </a:xfrm>
          <a:prstGeom prst="line">
            <a:avLst/>
          </a:prstGeom>
          <a:ln w="12700">
            <a:solidFill>
              <a:srgbClr val="C2B6AB"/>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4310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1_Title and Content -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marL="269875" indent="-269875">
              <a:lnSpc>
                <a:spcPct val="120000"/>
              </a:lnSpc>
              <a:spcBef>
                <a:spcPts val="0"/>
              </a:spcBef>
              <a:defRPr sz="2000">
                <a:latin typeface="Georgia"/>
                <a:cs typeface="Georgia"/>
              </a:defRPr>
            </a:lvl1pPr>
            <a:lvl2pPr marL="539750" indent="-269875">
              <a:lnSpc>
                <a:spcPct val="120000"/>
              </a:lnSpc>
              <a:spcBef>
                <a:spcPts val="0"/>
              </a:spcBef>
              <a:defRPr sz="2000">
                <a:latin typeface="Georgia"/>
                <a:cs typeface="Georgia"/>
              </a:defRPr>
            </a:lvl2pPr>
            <a:lvl3pPr marL="809625" indent="-269875">
              <a:lnSpc>
                <a:spcPct val="120000"/>
              </a:lnSpc>
              <a:spcBef>
                <a:spcPts val="0"/>
              </a:spcBef>
              <a:defRPr sz="2000">
                <a:latin typeface="Georgia"/>
                <a:cs typeface="Georgia"/>
              </a:defRPr>
            </a:lvl3pPr>
            <a:lvl4pPr marL="1079500" indent="-269875">
              <a:lnSpc>
                <a:spcPct val="120000"/>
              </a:lnSpc>
              <a:spcBef>
                <a:spcPts val="0"/>
              </a:spcBef>
              <a:defRPr sz="2000">
                <a:latin typeface="Georgia"/>
                <a:cs typeface="Georgia"/>
              </a:defRPr>
            </a:lvl4pPr>
            <a:lvl5pPr marL="1341438" indent="-261938">
              <a:lnSpc>
                <a:spcPct val="120000"/>
              </a:lnSpc>
              <a:spcBef>
                <a:spcPts val="0"/>
              </a:spcBef>
              <a:defRPr sz="2000">
                <a:latin typeface="Georgia"/>
                <a:cs typeface="Georgia"/>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sz="1000">
                <a:latin typeface="Georgia"/>
                <a:cs typeface="Georgia"/>
              </a:defRPr>
            </a:lvl1pPr>
          </a:lstStyle>
          <a:p>
            <a:fld id="{46D46D31-4F81-C84C-9C9E-CC304FB2B6EB}" type="datetimeFigureOut">
              <a:rPr lang="en-US" smtClean="0"/>
              <a:pPr/>
              <a:t>2/18/2025</a:t>
            </a:fld>
            <a:endParaRPr lang="en-US" dirty="0"/>
          </a:p>
        </p:txBody>
      </p:sp>
      <p:sp>
        <p:nvSpPr>
          <p:cNvPr id="5" name="Footer Placeholder 4"/>
          <p:cNvSpPr>
            <a:spLocks noGrp="1"/>
          </p:cNvSpPr>
          <p:nvPr>
            <p:ph type="ftr" sz="quarter" idx="11"/>
          </p:nvPr>
        </p:nvSpPr>
        <p:spPr/>
        <p:txBody>
          <a:bodyPr/>
          <a:lstStyle>
            <a:lvl1pPr>
              <a:defRPr sz="1000">
                <a:latin typeface="Georgia"/>
                <a:cs typeface="Georgia"/>
              </a:defRPr>
            </a:lvl1pPr>
          </a:lstStyle>
          <a:p>
            <a:endParaRPr lang="en-US"/>
          </a:p>
        </p:txBody>
      </p:sp>
      <p:sp>
        <p:nvSpPr>
          <p:cNvPr id="6" name="Slide Number Placeholder 5"/>
          <p:cNvSpPr>
            <a:spLocks noGrp="1"/>
          </p:cNvSpPr>
          <p:nvPr>
            <p:ph type="sldNum" sz="quarter" idx="12"/>
          </p:nvPr>
        </p:nvSpPr>
        <p:spPr>
          <a:xfrm>
            <a:off x="10798200" y="6498000"/>
            <a:ext cx="964125" cy="360000"/>
          </a:xfrm>
        </p:spPr>
        <p:txBody>
          <a:bodyPr/>
          <a:lstStyle>
            <a:lvl1pPr>
              <a:defRPr sz="1000">
                <a:latin typeface="Georgia"/>
                <a:cs typeface="Georgia"/>
              </a:defRPr>
            </a:lvl1pPr>
          </a:lstStyle>
          <a:p>
            <a:fld id="{8A04D54F-FA85-F344-8424-FB00D2AE8D01}" type="slidenum">
              <a:rPr lang="en-US" smtClean="0"/>
              <a:pPr/>
              <a:t>‹#›</a:t>
            </a:fld>
            <a:endParaRPr lang="en-US"/>
          </a:p>
        </p:txBody>
      </p:sp>
      <p:cxnSp>
        <p:nvCxnSpPr>
          <p:cNvPr id="11" name="Straight Connector 10"/>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2708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reserve="1">
  <p:cSld name="Two columns - text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82063" y="1088721"/>
            <a:ext cx="53991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3225" y="1088721"/>
            <a:ext cx="53991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04128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lumns - 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82063" y="1088721"/>
            <a:ext cx="53991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3225" y="1088721"/>
            <a:ext cx="53991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cxnSp>
        <p:nvCxnSpPr>
          <p:cNvPr id="11" name="Straight Connector 10"/>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8975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icture x1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82063" y="1088723"/>
            <a:ext cx="11280263" cy="46805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482063" y="5949280"/>
            <a:ext cx="11280263" cy="5487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6D46D31-4F81-C84C-9C9E-CC304FB2B6EB}"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9" name="Title 8"/>
          <p:cNvSpPr>
            <a:spLocks noGrp="1"/>
          </p:cNvSpPr>
          <p:nvPr>
            <p:ph type="title"/>
          </p:nvPr>
        </p:nvSpPr>
        <p:spPr/>
        <p:txBody>
          <a:bodyPr/>
          <a:lstStyle/>
          <a:p>
            <a:r>
              <a:rPr lang="en-GB"/>
              <a:t>Click to edit Master title style</a:t>
            </a:r>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615919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icture x 6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82065" y="1088720"/>
            <a:ext cx="3615497"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482063" y="5949280"/>
            <a:ext cx="11280263" cy="5487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6D46D31-4F81-C84C-9C9E-CC304FB2B6EB}"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17" name="Picture Placeholder 2"/>
          <p:cNvSpPr>
            <a:spLocks noGrp="1"/>
          </p:cNvSpPr>
          <p:nvPr>
            <p:ph type="pic" idx="13"/>
          </p:nvPr>
        </p:nvSpPr>
        <p:spPr>
          <a:xfrm>
            <a:off x="482065" y="3519000"/>
            <a:ext cx="3615497"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8" name="Picture Placeholder 2"/>
          <p:cNvSpPr>
            <a:spLocks noGrp="1"/>
          </p:cNvSpPr>
          <p:nvPr>
            <p:ph type="pic" idx="14"/>
          </p:nvPr>
        </p:nvSpPr>
        <p:spPr>
          <a:xfrm>
            <a:off x="8146827" y="1088720"/>
            <a:ext cx="3618554"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9" name="Picture Placeholder 2"/>
          <p:cNvSpPr>
            <a:spLocks noGrp="1"/>
          </p:cNvSpPr>
          <p:nvPr>
            <p:ph type="pic" idx="15"/>
          </p:nvPr>
        </p:nvSpPr>
        <p:spPr>
          <a:xfrm>
            <a:off x="8146827" y="3519000"/>
            <a:ext cx="3618554"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2" name="Title 1"/>
          <p:cNvSpPr>
            <a:spLocks noGrp="1"/>
          </p:cNvSpPr>
          <p:nvPr>
            <p:ph type="title"/>
          </p:nvPr>
        </p:nvSpPr>
        <p:spPr/>
        <p:txBody>
          <a:bodyPr/>
          <a:lstStyle/>
          <a:p>
            <a:r>
              <a:rPr lang="en-GB"/>
              <a:t>Click to edit Master title style</a:t>
            </a:r>
            <a:endParaRPr lang="en-US" dirty="0"/>
          </a:p>
        </p:txBody>
      </p:sp>
      <p:sp>
        <p:nvSpPr>
          <p:cNvPr id="24" name="Picture Placeholder 2"/>
          <p:cNvSpPr>
            <a:spLocks noGrp="1"/>
          </p:cNvSpPr>
          <p:nvPr>
            <p:ph type="pic" idx="16"/>
          </p:nvPr>
        </p:nvSpPr>
        <p:spPr>
          <a:xfrm>
            <a:off x="4314446" y="1088720"/>
            <a:ext cx="3618554"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25" name="Picture Placeholder 2"/>
          <p:cNvSpPr>
            <a:spLocks noGrp="1"/>
          </p:cNvSpPr>
          <p:nvPr>
            <p:ph type="pic" idx="17"/>
          </p:nvPr>
        </p:nvSpPr>
        <p:spPr>
          <a:xfrm>
            <a:off x="4314446" y="3519000"/>
            <a:ext cx="3618554"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cxnSp>
        <p:nvCxnSpPr>
          <p:cNvPr id="20" name="Straight Connector 19"/>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90218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Picture x 4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82064" y="1088720"/>
            <a:ext cx="5519616"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482063" y="5949280"/>
            <a:ext cx="11280263" cy="5487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6D46D31-4F81-C84C-9C9E-CC304FB2B6EB}"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17" name="Picture Placeholder 2"/>
          <p:cNvSpPr>
            <a:spLocks noGrp="1"/>
          </p:cNvSpPr>
          <p:nvPr>
            <p:ph type="pic" idx="13"/>
          </p:nvPr>
        </p:nvSpPr>
        <p:spPr>
          <a:xfrm>
            <a:off x="482064" y="3519000"/>
            <a:ext cx="5519616"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8" name="Picture Placeholder 2"/>
          <p:cNvSpPr>
            <a:spLocks noGrp="1"/>
          </p:cNvSpPr>
          <p:nvPr>
            <p:ph type="pic" idx="14"/>
          </p:nvPr>
        </p:nvSpPr>
        <p:spPr>
          <a:xfrm>
            <a:off x="6242709" y="1088720"/>
            <a:ext cx="5522672"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9" name="Picture Placeholder 2"/>
          <p:cNvSpPr>
            <a:spLocks noGrp="1"/>
          </p:cNvSpPr>
          <p:nvPr>
            <p:ph type="pic" idx="15"/>
          </p:nvPr>
        </p:nvSpPr>
        <p:spPr>
          <a:xfrm>
            <a:off x="6242709" y="3519000"/>
            <a:ext cx="5522672"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2" name="Title 1"/>
          <p:cNvSpPr>
            <a:spLocks noGrp="1"/>
          </p:cNvSpPr>
          <p:nvPr>
            <p:ph type="title"/>
          </p:nvPr>
        </p:nvSpPr>
        <p:spPr/>
        <p:txBody>
          <a:bodyPr/>
          <a:lstStyle/>
          <a:p>
            <a:r>
              <a:rPr lang="en-GB"/>
              <a:t>Click to edit Master title style</a:t>
            </a:r>
            <a:endParaRPr lang="en-US"/>
          </a:p>
        </p:txBody>
      </p:sp>
      <p:cxnSp>
        <p:nvCxnSpPr>
          <p:cNvPr id="14" name="Straight Connector 13"/>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79050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wo columns bullets and image - al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82063" y="1088721"/>
            <a:ext cx="53991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9" name="Picture Placeholder 8"/>
          <p:cNvSpPr>
            <a:spLocks noGrp="1"/>
          </p:cNvSpPr>
          <p:nvPr>
            <p:ph type="pic" sz="quarter" idx="13"/>
          </p:nvPr>
        </p:nvSpPr>
        <p:spPr>
          <a:xfrm>
            <a:off x="6367144" y="1089025"/>
            <a:ext cx="5395183" cy="4860925"/>
          </a:xfrm>
        </p:spPr>
        <p:txBody>
          <a:bodyPr/>
          <a:lstStyle/>
          <a:p>
            <a:r>
              <a:rPr lang="en-GB"/>
              <a:t>Drag picture to placeholder or click icon to add</a:t>
            </a:r>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57360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bottom - alt 1">
    <p:spTree>
      <p:nvGrpSpPr>
        <p:cNvPr id="1" name=""/>
        <p:cNvGrpSpPr/>
        <p:nvPr/>
      </p:nvGrpSpPr>
      <p:grpSpPr>
        <a:xfrm>
          <a:off x="0" y="0"/>
          <a:ext cx="0" cy="0"/>
          <a:chOff x="0" y="0"/>
          <a:chExt cx="0" cy="0"/>
        </a:xfrm>
      </p:grpSpPr>
      <p:pic>
        <p:nvPicPr>
          <p:cNvPr id="10" name="_DSC1517.jpg"/>
          <p:cNvPicPr>
            <a:picLocks/>
          </p:cNvPicPr>
          <p:nvPr userDrawn="1"/>
        </p:nvPicPr>
        <p:blipFill rotWithShape="1">
          <a:blip r:embed="rId2" r:link="rId3">
            <a:extLst>
              <a:ext uri="{28A0092B-C50C-407E-A947-70E740481C1C}">
                <a14:useLocalDpi xmlns:a14="http://schemas.microsoft.com/office/drawing/2010/main" val="0"/>
              </a:ext>
            </a:extLst>
          </a:blip>
          <a:srcRect l="864" t="13342" r="864" b="3847"/>
          <a:stretch>
            <a:fillRect/>
          </a:stretch>
        </p:blipFill>
        <p:spPr>
          <a:xfrm>
            <a:off x="0" y="0"/>
            <a:ext cx="12258000" cy="6858000"/>
          </a:xfrm>
          <a:prstGeom prst="rect">
            <a:avLst/>
          </a:prstGeom>
        </p:spPr>
      </p:pic>
      <p:sp>
        <p:nvSpPr>
          <p:cNvPr id="11" name="Rectangle 10"/>
          <p:cNvSpPr/>
          <p:nvPr userDrawn="1"/>
        </p:nvSpPr>
        <p:spPr>
          <a:xfrm>
            <a:off x="0" y="3460750"/>
            <a:ext cx="12244388" cy="3397250"/>
          </a:xfrm>
          <a:prstGeom prst="rect">
            <a:avLst/>
          </a:prstGeom>
          <a:gradFill flip="none" rotWithShape="1">
            <a:gsLst>
              <a:gs pos="0">
                <a:schemeClr val="tx1">
                  <a:alpha val="50000"/>
                </a:schemeClr>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ctrTitle" hasCustomPrompt="1"/>
          </p:nvPr>
        </p:nvSpPr>
        <p:spPr>
          <a:xfrm>
            <a:off x="482063" y="2708276"/>
            <a:ext cx="11280263" cy="2709726"/>
          </a:xfrm>
        </p:spPr>
        <p:txBody>
          <a:bodyPr anchor="b" anchorCtr="0">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grpSp>
        <p:nvGrpSpPr>
          <p:cNvPr id="9" name="Group 8"/>
          <p:cNvGrpSpPr>
            <a:grpSpLocks noChangeAspect="1"/>
          </p:cNvGrpSpPr>
          <p:nvPr userDrawn="1"/>
        </p:nvGrpSpPr>
        <p:grpSpPr>
          <a:xfrm>
            <a:off x="10534388" y="0"/>
            <a:ext cx="1710000" cy="1303021"/>
            <a:chOff x="7949775" y="1"/>
            <a:chExt cx="1194225" cy="910000"/>
          </a:xfrm>
        </p:grpSpPr>
        <p:sp>
          <p:nvSpPr>
            <p:cNvPr id="12" name="Rectangle 11"/>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KCL-LOGO-UK-1.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92909378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wo columns bullets and image - al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363225" y="1088721"/>
            <a:ext cx="53991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9" name="Picture Placeholder 8"/>
          <p:cNvSpPr>
            <a:spLocks noGrp="1"/>
          </p:cNvSpPr>
          <p:nvPr>
            <p:ph type="pic" sz="quarter" idx="13"/>
          </p:nvPr>
        </p:nvSpPr>
        <p:spPr>
          <a:xfrm>
            <a:off x="482065" y="1089025"/>
            <a:ext cx="5395183" cy="4860925"/>
          </a:xfrm>
        </p:spPr>
        <p:txBody>
          <a:bodyPr/>
          <a:lstStyle/>
          <a:p>
            <a:r>
              <a:rPr lang="en-GB"/>
              <a:t>Drag picture to placeholder or click icon to add</a:t>
            </a:r>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4491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wo columns - text/bullets and image - al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82063" y="1088721"/>
            <a:ext cx="53991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11" name="Picture Placeholder 10"/>
          <p:cNvSpPr>
            <a:spLocks noGrp="1"/>
          </p:cNvSpPr>
          <p:nvPr>
            <p:ph type="pic" sz="quarter" idx="13"/>
          </p:nvPr>
        </p:nvSpPr>
        <p:spPr>
          <a:xfrm>
            <a:off x="6362890" y="1089025"/>
            <a:ext cx="5399435" cy="4860925"/>
          </a:xfrm>
        </p:spPr>
        <p:txBody>
          <a:bodyPr/>
          <a:lstStyle/>
          <a:p>
            <a:r>
              <a:rPr lang="en-GB"/>
              <a:t>Drag picture to placeholder or click icon to add</a:t>
            </a:r>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22119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wo columns - text/bullets and image - al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363225" y="1088721"/>
            <a:ext cx="53991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D46D31-4F81-C84C-9C9E-CC304FB2B6EB}" type="datetimeFigureOut">
              <a:rPr lang="en-US" smtClean="0"/>
              <a:pPr/>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4D54F-FA85-F344-8424-FB00D2AE8D01}" type="slidenum">
              <a:rPr lang="en-US" smtClean="0"/>
              <a:pPr/>
              <a:t>‹#›</a:t>
            </a:fld>
            <a:endParaRPr lang="en-US"/>
          </a:p>
        </p:txBody>
      </p:sp>
      <p:sp>
        <p:nvSpPr>
          <p:cNvPr id="11" name="Picture Placeholder 10"/>
          <p:cNvSpPr>
            <a:spLocks noGrp="1"/>
          </p:cNvSpPr>
          <p:nvPr>
            <p:ph type="pic" sz="quarter" idx="13"/>
          </p:nvPr>
        </p:nvSpPr>
        <p:spPr>
          <a:xfrm>
            <a:off x="482063" y="1088356"/>
            <a:ext cx="5399435" cy="4860925"/>
          </a:xfrm>
        </p:spPr>
        <p:txBody>
          <a:bodyPr/>
          <a:lstStyle/>
          <a:p>
            <a:r>
              <a:rPr lang="en-GB"/>
              <a:t>Drag picture to placeholder or click icon to add</a:t>
            </a:r>
            <a:endParaRPr lang="en-US"/>
          </a:p>
        </p:txBody>
      </p:sp>
      <p:cxnSp>
        <p:nvCxnSpPr>
          <p:cNvPr id="12" name="Straight Connector 11"/>
          <p:cNvCxnSpPr/>
          <p:nvPr userDrawn="1"/>
        </p:nvCxnSpPr>
        <p:spPr>
          <a:xfrm>
            <a:off x="482063" y="909220"/>
            <a:ext cx="1128026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814121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End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3420000"/>
            <a:ext cx="11280263" cy="2520000"/>
          </a:xfrm>
        </p:spPr>
        <p:txBody>
          <a:bodyPr anchor="b" anchorCtr="0">
            <a:normAutofit/>
          </a:bodyPr>
          <a:lstStyle>
            <a:lvl1pPr>
              <a:defRPr sz="1600">
                <a:solidFill>
                  <a:srgbClr val="FFFFFF"/>
                </a:solidFill>
                <a:latin typeface="+mn-lt"/>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6121400"/>
            <a:ext cx="11280263" cy="360000"/>
          </a:xfrm>
        </p:spPr>
        <p:txBody>
          <a:bodyPr anchor="b" anchorCtr="0">
            <a:normAutofit/>
          </a:bodyPr>
          <a:lstStyle>
            <a:lvl1pPr marL="0" indent="0" algn="l">
              <a:buNone/>
              <a:defRPr sz="1200">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grpSp>
        <p:nvGrpSpPr>
          <p:cNvPr id="7" name="Group 6"/>
          <p:cNvGrpSpPr>
            <a:grpSpLocks noChangeAspect="1"/>
          </p:cNvGrpSpPr>
          <p:nvPr userDrawn="1"/>
        </p:nvGrpSpPr>
        <p:grpSpPr>
          <a:xfrm>
            <a:off x="10534388" y="0"/>
            <a:ext cx="1710000" cy="1303021"/>
            <a:chOff x="7949775" y="1"/>
            <a:chExt cx="1194225" cy="910000"/>
          </a:xfrm>
        </p:grpSpPr>
        <p:sp>
          <p:nvSpPr>
            <p:cNvPr id="8" name="Rectangle 7"/>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KCL-LOGO-UK-1.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7027828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8329" y="2125980"/>
            <a:ext cx="1040773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36658" y="3840480"/>
            <a:ext cx="8571072" cy="33637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6553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joint - alt 1">
    <p:spTree>
      <p:nvGrpSpPr>
        <p:cNvPr id="1" name=""/>
        <p:cNvGrpSpPr/>
        <p:nvPr/>
      </p:nvGrpSpPr>
      <p:grpSpPr>
        <a:xfrm>
          <a:off x="0" y="0"/>
          <a:ext cx="0" cy="0"/>
          <a:chOff x="0" y="0"/>
          <a:chExt cx="0" cy="0"/>
        </a:xfrm>
      </p:grpSpPr>
      <p:pic>
        <p:nvPicPr>
          <p:cNvPr id="14" name="_DSC1517.jpg"/>
          <p:cNvPicPr>
            <a:picLocks/>
          </p:cNvPicPr>
          <p:nvPr userDrawn="1"/>
        </p:nvPicPr>
        <p:blipFill rotWithShape="1">
          <a:blip r:embed="rId2" r:link="rId3">
            <a:extLst>
              <a:ext uri="{28A0092B-C50C-407E-A947-70E740481C1C}">
                <a14:useLocalDpi xmlns:a14="http://schemas.microsoft.com/office/drawing/2010/main" val="0"/>
              </a:ext>
            </a:extLst>
          </a:blip>
          <a:srcRect l="864" t="13342" r="864" b="19581"/>
          <a:stretch>
            <a:fillRect/>
          </a:stretch>
        </p:blipFill>
        <p:spPr>
          <a:xfrm>
            <a:off x="0" y="0"/>
            <a:ext cx="12244388" cy="5554979"/>
          </a:xfrm>
          <a:prstGeom prst="rect">
            <a:avLst/>
          </a:prstGeom>
        </p:spPr>
      </p:pic>
      <p:sp>
        <p:nvSpPr>
          <p:cNvPr id="15" name="Rectangle 14"/>
          <p:cNvSpPr/>
          <p:nvPr userDrawn="1"/>
        </p:nvSpPr>
        <p:spPr>
          <a:xfrm>
            <a:off x="0" y="0"/>
            <a:ext cx="12244388" cy="3397250"/>
          </a:xfrm>
          <a:prstGeom prst="rect">
            <a:avLst/>
          </a:prstGeom>
          <a:gradFill flip="none" rotWithShape="1">
            <a:gsLst>
              <a:gs pos="0">
                <a:schemeClr val="tx1">
                  <a:alpha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482063" y="180000"/>
            <a:ext cx="11280263" cy="1080000"/>
          </a:xfrm>
        </p:spPr>
        <p:txBody>
          <a:bodyPr anchor="t" anchorCtr="0">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1440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1" name="Picture Placeholder 10"/>
          <p:cNvSpPr>
            <a:spLocks noGrp="1"/>
          </p:cNvSpPr>
          <p:nvPr>
            <p:ph type="pic" sz="quarter" idx="10"/>
          </p:nvPr>
        </p:nvSpPr>
        <p:spPr>
          <a:xfrm>
            <a:off x="482548" y="5726298"/>
            <a:ext cx="9024567" cy="951707"/>
          </a:xfrm>
        </p:spPr>
        <p:txBody>
          <a:bodyPr/>
          <a:lstStyle/>
          <a:p>
            <a:r>
              <a:rPr lang="en-GB"/>
              <a:t>Drag picture to placeholder or click icon to add</a:t>
            </a:r>
            <a:endParaRPr lang="en-US" dirty="0"/>
          </a:p>
        </p:txBody>
      </p:sp>
      <p:grpSp>
        <p:nvGrpSpPr>
          <p:cNvPr id="16" name="Group 15"/>
          <p:cNvGrpSpPr>
            <a:grpSpLocks noChangeAspect="1"/>
          </p:cNvGrpSpPr>
          <p:nvPr userDrawn="1"/>
        </p:nvGrpSpPr>
        <p:grpSpPr>
          <a:xfrm>
            <a:off x="10534388" y="5554979"/>
            <a:ext cx="1710000" cy="1303021"/>
            <a:chOff x="7949775" y="1"/>
            <a:chExt cx="1194225" cy="910000"/>
          </a:xfrm>
        </p:grpSpPr>
        <p:sp>
          <p:nvSpPr>
            <p:cNvPr id="17" name="Rectangle 16"/>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KCL-LOGO-UK-1.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32916651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 alt 2">
    <p:spTree>
      <p:nvGrpSpPr>
        <p:cNvPr id="1" name=""/>
        <p:cNvGrpSpPr/>
        <p:nvPr/>
      </p:nvGrpSpPr>
      <p:grpSpPr>
        <a:xfrm>
          <a:off x="0" y="0"/>
          <a:ext cx="0" cy="0"/>
          <a:chOff x="0" y="0"/>
          <a:chExt cx="0" cy="0"/>
        </a:xfrm>
      </p:grpSpPr>
      <p:pic>
        <p:nvPicPr>
          <p:cNvPr id="9" name="_DSC1517.jpg" descr="/Users/mac1/Desktop/_DSC1517.jpg"/>
          <p:cNvPicPr>
            <a:picLocks/>
          </p:cNvPicPr>
          <p:nvPr userDrawn="1"/>
        </p:nvPicPr>
        <p:blipFill rotWithShape="1">
          <a:blip r:embed="rId2" r:link="rId3">
            <a:extLst>
              <a:ext uri="{28A0092B-C50C-407E-A947-70E740481C1C}">
                <a14:useLocalDpi xmlns:a14="http://schemas.microsoft.com/office/drawing/2010/main" val="0"/>
              </a:ext>
            </a:extLst>
          </a:blip>
          <a:srcRect l="1770" t="1949" r="1770" b="17096"/>
          <a:stretch>
            <a:fillRect/>
          </a:stretch>
        </p:blipFill>
        <p:spPr>
          <a:xfrm>
            <a:off x="0" y="-1"/>
            <a:ext cx="12258000" cy="6858001"/>
          </a:xfrm>
          <a:prstGeom prst="rect">
            <a:avLst/>
          </a:prstGeom>
        </p:spPr>
      </p:pic>
      <p:sp>
        <p:nvSpPr>
          <p:cNvPr id="13" name="Rectangle 12"/>
          <p:cNvSpPr/>
          <p:nvPr userDrawn="1"/>
        </p:nvSpPr>
        <p:spPr>
          <a:xfrm>
            <a:off x="0" y="3460750"/>
            <a:ext cx="12244388" cy="3397250"/>
          </a:xfrm>
          <a:prstGeom prst="rect">
            <a:avLst/>
          </a:prstGeom>
          <a:gradFill flip="none" rotWithShape="1">
            <a:gsLst>
              <a:gs pos="0">
                <a:schemeClr val="tx1">
                  <a:alpha val="80000"/>
                </a:schemeClr>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10800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grpSp>
        <p:nvGrpSpPr>
          <p:cNvPr id="10" name="Group 9"/>
          <p:cNvGrpSpPr>
            <a:grpSpLocks noChangeAspect="1"/>
          </p:cNvGrpSpPr>
          <p:nvPr userDrawn="1"/>
        </p:nvGrpSpPr>
        <p:grpSpPr>
          <a:xfrm>
            <a:off x="10534388" y="0"/>
            <a:ext cx="1710000" cy="1303021"/>
            <a:chOff x="7949775" y="1"/>
            <a:chExt cx="1194225" cy="910000"/>
          </a:xfrm>
        </p:grpSpPr>
        <p:sp>
          <p:nvSpPr>
            <p:cNvPr id="11" name="Rectangle 10"/>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KCL-LOGO-UK-1.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26378013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 joint - alt 2">
    <p:spTree>
      <p:nvGrpSpPr>
        <p:cNvPr id="1" name=""/>
        <p:cNvGrpSpPr/>
        <p:nvPr/>
      </p:nvGrpSpPr>
      <p:grpSpPr>
        <a:xfrm>
          <a:off x="0" y="0"/>
          <a:ext cx="0" cy="0"/>
          <a:chOff x="0" y="0"/>
          <a:chExt cx="0" cy="0"/>
        </a:xfrm>
      </p:grpSpPr>
      <p:pic>
        <p:nvPicPr>
          <p:cNvPr id="14" name="_DSC1517.jpg" descr="/Users/mac1/Desktop/_DSC1517.jpg"/>
          <p:cNvPicPr>
            <a:picLocks/>
          </p:cNvPicPr>
          <p:nvPr userDrawn="1"/>
        </p:nvPicPr>
        <p:blipFill rotWithShape="1">
          <a:blip r:embed="rId2" r:link="rId3">
            <a:extLst>
              <a:ext uri="{28A0092B-C50C-407E-A947-70E740481C1C}">
                <a14:useLocalDpi xmlns:a14="http://schemas.microsoft.com/office/drawing/2010/main" val="0"/>
              </a:ext>
            </a:extLst>
          </a:blip>
          <a:srcRect l="1770" t="1949" r="1770" b="32477"/>
          <a:stretch>
            <a:fillRect/>
          </a:stretch>
        </p:blipFill>
        <p:spPr>
          <a:xfrm>
            <a:off x="0" y="0"/>
            <a:ext cx="12258000" cy="5554984"/>
          </a:xfrm>
          <a:prstGeom prst="rect">
            <a:avLst/>
          </a:prstGeom>
        </p:spPr>
      </p:pic>
      <p:sp>
        <p:nvSpPr>
          <p:cNvPr id="16" name="Rectangle 15"/>
          <p:cNvSpPr/>
          <p:nvPr userDrawn="1"/>
        </p:nvSpPr>
        <p:spPr>
          <a:xfrm>
            <a:off x="0" y="0"/>
            <a:ext cx="12244388" cy="3397250"/>
          </a:xfrm>
          <a:prstGeom prst="rect">
            <a:avLst/>
          </a:prstGeom>
          <a:gradFill flip="none" rotWithShape="1">
            <a:gsLst>
              <a:gs pos="0">
                <a:schemeClr val="tx1">
                  <a:alpha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482063" y="180001"/>
            <a:ext cx="11280263" cy="1080000"/>
          </a:xfrm>
        </p:spPr>
        <p:txBody>
          <a:bodyPr anchor="t" anchorCtr="0">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1440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1" name="Picture Placeholder 10"/>
          <p:cNvSpPr>
            <a:spLocks noGrp="1"/>
          </p:cNvSpPr>
          <p:nvPr>
            <p:ph type="pic" sz="quarter" idx="10"/>
          </p:nvPr>
        </p:nvSpPr>
        <p:spPr>
          <a:xfrm>
            <a:off x="482549" y="5726298"/>
            <a:ext cx="9044456" cy="951707"/>
          </a:xfrm>
        </p:spPr>
        <p:txBody>
          <a:bodyPr/>
          <a:lstStyle/>
          <a:p>
            <a:r>
              <a:rPr lang="en-GB"/>
              <a:t>Drag picture to placeholder or click icon to add</a:t>
            </a:r>
            <a:endParaRPr lang="en-US" dirty="0"/>
          </a:p>
        </p:txBody>
      </p:sp>
      <p:grpSp>
        <p:nvGrpSpPr>
          <p:cNvPr id="15" name="Group 14"/>
          <p:cNvGrpSpPr>
            <a:grpSpLocks noChangeAspect="1"/>
          </p:cNvGrpSpPr>
          <p:nvPr userDrawn="1"/>
        </p:nvGrpSpPr>
        <p:grpSpPr>
          <a:xfrm>
            <a:off x="10534388" y="5554979"/>
            <a:ext cx="1710000" cy="1303021"/>
            <a:chOff x="7949775" y="1"/>
            <a:chExt cx="1194225" cy="910000"/>
          </a:xfrm>
        </p:grpSpPr>
        <p:sp>
          <p:nvSpPr>
            <p:cNvPr id="17" name="Rectangle 16"/>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KCL-LOGO-UK-1.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21485517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 alt 3">
    <p:spTree>
      <p:nvGrpSpPr>
        <p:cNvPr id="1" name=""/>
        <p:cNvGrpSpPr/>
        <p:nvPr/>
      </p:nvGrpSpPr>
      <p:grpSpPr>
        <a:xfrm>
          <a:off x="0" y="0"/>
          <a:ext cx="0" cy="0"/>
          <a:chOff x="0" y="0"/>
          <a:chExt cx="0" cy="0"/>
        </a:xfrm>
      </p:grpSpPr>
      <p:pic>
        <p:nvPicPr>
          <p:cNvPr id="9" name="_DSC1517.jpg"/>
          <p:cNvPicPr>
            <a:picLocks/>
          </p:cNvPicPr>
          <p:nvPr userDrawn="1"/>
        </p:nvPicPr>
        <p:blipFill rotWithShape="1">
          <a:blip r:embed="rId2" r:link="rId3">
            <a:extLst>
              <a:ext uri="{28A0092B-C50C-407E-A947-70E740481C1C}">
                <a14:useLocalDpi xmlns:a14="http://schemas.microsoft.com/office/drawing/2010/main" val="0"/>
              </a:ext>
            </a:extLst>
          </a:blip>
          <a:srcRect l="1597" t="9157" r="1840" b="9787"/>
          <a:stretch>
            <a:fillRect/>
          </a:stretch>
        </p:blipFill>
        <p:spPr>
          <a:xfrm>
            <a:off x="0" y="-1"/>
            <a:ext cx="12258000" cy="6858001"/>
          </a:xfrm>
          <a:prstGeom prst="rect">
            <a:avLst/>
          </a:prstGeom>
        </p:spPr>
      </p:pic>
      <p:sp>
        <p:nvSpPr>
          <p:cNvPr id="13" name="Rectangle 12"/>
          <p:cNvSpPr/>
          <p:nvPr userDrawn="1"/>
        </p:nvSpPr>
        <p:spPr>
          <a:xfrm>
            <a:off x="0" y="3460750"/>
            <a:ext cx="12244388" cy="3397250"/>
          </a:xfrm>
          <a:prstGeom prst="rect">
            <a:avLst/>
          </a:prstGeom>
          <a:gradFill flip="none" rotWithShape="1">
            <a:gsLst>
              <a:gs pos="0">
                <a:schemeClr val="tx1">
                  <a:alpha val="80000"/>
                </a:schemeClr>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10800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grpSp>
        <p:nvGrpSpPr>
          <p:cNvPr id="14" name="Group 13"/>
          <p:cNvGrpSpPr>
            <a:grpSpLocks noChangeAspect="1"/>
          </p:cNvGrpSpPr>
          <p:nvPr userDrawn="1"/>
        </p:nvGrpSpPr>
        <p:grpSpPr>
          <a:xfrm>
            <a:off x="10534388" y="0"/>
            <a:ext cx="1710000" cy="1303021"/>
            <a:chOff x="7949775" y="1"/>
            <a:chExt cx="1194225" cy="910000"/>
          </a:xfrm>
        </p:grpSpPr>
        <p:sp>
          <p:nvSpPr>
            <p:cNvPr id="15" name="Rectangle 14"/>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KCL-LOGO-UK-1.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3243326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 joint - alt 3">
    <p:spTree>
      <p:nvGrpSpPr>
        <p:cNvPr id="1" name=""/>
        <p:cNvGrpSpPr/>
        <p:nvPr/>
      </p:nvGrpSpPr>
      <p:grpSpPr>
        <a:xfrm>
          <a:off x="0" y="0"/>
          <a:ext cx="0" cy="0"/>
          <a:chOff x="0" y="0"/>
          <a:chExt cx="0" cy="0"/>
        </a:xfrm>
      </p:grpSpPr>
      <p:pic>
        <p:nvPicPr>
          <p:cNvPr id="13" name="_DSC1517.jpg"/>
          <p:cNvPicPr>
            <a:picLocks/>
          </p:cNvPicPr>
          <p:nvPr userDrawn="1"/>
        </p:nvPicPr>
        <p:blipFill rotWithShape="1">
          <a:blip r:embed="rId2" r:link="rId3">
            <a:extLst>
              <a:ext uri="{28A0092B-C50C-407E-A947-70E740481C1C}">
                <a14:useLocalDpi xmlns:a14="http://schemas.microsoft.com/office/drawing/2010/main" val="0"/>
              </a:ext>
            </a:extLst>
          </a:blip>
          <a:srcRect l="1597" t="9156" r="1840" b="25188"/>
          <a:stretch>
            <a:fillRect/>
          </a:stretch>
        </p:blipFill>
        <p:spPr>
          <a:xfrm>
            <a:off x="0" y="-1"/>
            <a:ext cx="12258000" cy="5554979"/>
          </a:xfrm>
          <a:prstGeom prst="rect">
            <a:avLst/>
          </a:prstGeom>
        </p:spPr>
      </p:pic>
      <p:sp>
        <p:nvSpPr>
          <p:cNvPr id="16" name="Rectangle 15"/>
          <p:cNvSpPr/>
          <p:nvPr userDrawn="1"/>
        </p:nvSpPr>
        <p:spPr>
          <a:xfrm>
            <a:off x="0" y="0"/>
            <a:ext cx="12244388" cy="3397250"/>
          </a:xfrm>
          <a:prstGeom prst="rect">
            <a:avLst/>
          </a:prstGeom>
          <a:gradFill flip="none" rotWithShape="1">
            <a:gsLst>
              <a:gs pos="0">
                <a:schemeClr val="tx1">
                  <a:alpha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482063" y="180001"/>
            <a:ext cx="11280263" cy="1080000"/>
          </a:xfrm>
        </p:spPr>
        <p:txBody>
          <a:bodyPr anchor="b" anchorCtr="0">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1440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1" name="Picture Placeholder 10"/>
          <p:cNvSpPr>
            <a:spLocks noGrp="1"/>
          </p:cNvSpPr>
          <p:nvPr>
            <p:ph type="pic" sz="quarter" idx="10"/>
          </p:nvPr>
        </p:nvSpPr>
        <p:spPr>
          <a:xfrm>
            <a:off x="482549" y="5733722"/>
            <a:ext cx="9034510" cy="944280"/>
          </a:xfrm>
        </p:spPr>
        <p:txBody>
          <a:bodyPr/>
          <a:lstStyle/>
          <a:p>
            <a:r>
              <a:rPr lang="en-GB"/>
              <a:t>Drag picture to placeholder or click icon to add</a:t>
            </a:r>
            <a:endParaRPr lang="en-US" dirty="0"/>
          </a:p>
        </p:txBody>
      </p:sp>
      <p:grpSp>
        <p:nvGrpSpPr>
          <p:cNvPr id="15" name="Group 14"/>
          <p:cNvGrpSpPr>
            <a:grpSpLocks noChangeAspect="1"/>
          </p:cNvGrpSpPr>
          <p:nvPr userDrawn="1"/>
        </p:nvGrpSpPr>
        <p:grpSpPr>
          <a:xfrm>
            <a:off x="10534388" y="5554979"/>
            <a:ext cx="1710000" cy="1303021"/>
            <a:chOff x="7949775" y="1"/>
            <a:chExt cx="1194225" cy="910000"/>
          </a:xfrm>
        </p:grpSpPr>
        <p:sp>
          <p:nvSpPr>
            <p:cNvPr id="17" name="Rectangle 16"/>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KCL-LOGO-UK-1.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10851970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Divider - oran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10800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29978183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Divider - lime gree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063" y="4689283"/>
            <a:ext cx="11280263"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2063" y="5598000"/>
            <a:ext cx="11280263"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6140919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063" y="180000"/>
            <a:ext cx="11280263" cy="720000"/>
          </a:xfrm>
          <a:prstGeom prst="rect">
            <a:avLst/>
          </a:prstGeom>
        </p:spPr>
        <p:txBody>
          <a:bodyPr vert="horz" lIns="0" tIns="0" rIns="0" bIns="0" rtlCol="0" anchor="t" anchorCtr="0">
            <a:normAutofit/>
          </a:bodyPr>
          <a:lstStyle/>
          <a:p>
            <a:r>
              <a:rPr lang="en-GB"/>
              <a:t>Click to edit Master title style</a:t>
            </a:r>
            <a:endParaRPr lang="en-US" dirty="0"/>
          </a:p>
        </p:txBody>
      </p:sp>
      <p:sp>
        <p:nvSpPr>
          <p:cNvPr id="3" name="Text Placeholder 2"/>
          <p:cNvSpPr>
            <a:spLocks noGrp="1"/>
          </p:cNvSpPr>
          <p:nvPr>
            <p:ph type="body" idx="1"/>
          </p:nvPr>
        </p:nvSpPr>
        <p:spPr>
          <a:xfrm>
            <a:off x="482063" y="1089220"/>
            <a:ext cx="11280263" cy="4856400"/>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82063" y="6498000"/>
            <a:ext cx="964125" cy="360000"/>
          </a:xfrm>
          <a:prstGeom prst="rect">
            <a:avLst/>
          </a:prstGeom>
        </p:spPr>
        <p:txBody>
          <a:bodyPr vert="horz" lIns="0" tIns="0" rIns="0" bIns="0" rtlCol="0" anchor="t" anchorCtr="0"/>
          <a:lstStyle>
            <a:lvl1pPr algn="l">
              <a:defRPr sz="1000">
                <a:solidFill>
                  <a:schemeClr val="tx2"/>
                </a:solidFill>
                <a:latin typeface="Georgia"/>
                <a:cs typeface="Georgia"/>
              </a:defRPr>
            </a:lvl1pPr>
          </a:lstStyle>
          <a:p>
            <a:fld id="{46D46D31-4F81-C84C-9C9E-CC304FB2B6EB}" type="datetimeFigureOut">
              <a:rPr lang="en-US" smtClean="0"/>
              <a:pPr/>
              <a:t>2/18/2025</a:t>
            </a:fld>
            <a:endParaRPr lang="en-US" dirty="0"/>
          </a:p>
        </p:txBody>
      </p:sp>
      <p:sp>
        <p:nvSpPr>
          <p:cNvPr id="5" name="Footer Placeholder 4"/>
          <p:cNvSpPr>
            <a:spLocks noGrp="1"/>
          </p:cNvSpPr>
          <p:nvPr>
            <p:ph type="ftr" sz="quarter" idx="3"/>
          </p:nvPr>
        </p:nvSpPr>
        <p:spPr>
          <a:xfrm>
            <a:off x="1446188" y="6498000"/>
            <a:ext cx="9352013" cy="360000"/>
          </a:xfrm>
          <a:prstGeom prst="rect">
            <a:avLst/>
          </a:prstGeom>
        </p:spPr>
        <p:txBody>
          <a:bodyPr vert="horz" lIns="0" tIns="0" rIns="0" bIns="0" rtlCol="0" anchor="t" anchorCtr="0"/>
          <a:lstStyle>
            <a:lvl1pPr algn="l">
              <a:defRPr sz="1000">
                <a:solidFill>
                  <a:schemeClr val="tx2"/>
                </a:solidFill>
                <a:latin typeface="Georgia"/>
                <a:cs typeface="Georgia"/>
              </a:defRPr>
            </a:lvl1pPr>
          </a:lstStyle>
          <a:p>
            <a:endParaRPr lang="en-US" dirty="0"/>
          </a:p>
        </p:txBody>
      </p:sp>
      <p:sp>
        <p:nvSpPr>
          <p:cNvPr id="6" name="Slide Number Placeholder 5"/>
          <p:cNvSpPr>
            <a:spLocks noGrp="1"/>
          </p:cNvSpPr>
          <p:nvPr>
            <p:ph type="sldNum" sz="quarter" idx="4"/>
          </p:nvPr>
        </p:nvSpPr>
        <p:spPr>
          <a:xfrm>
            <a:off x="10798200" y="6498000"/>
            <a:ext cx="964125" cy="360000"/>
          </a:xfrm>
          <a:prstGeom prst="rect">
            <a:avLst/>
          </a:prstGeom>
        </p:spPr>
        <p:txBody>
          <a:bodyPr vert="horz" lIns="91440" tIns="0" rIns="0" bIns="0" rtlCol="0" anchor="t" anchorCtr="0"/>
          <a:lstStyle>
            <a:lvl1pPr algn="r">
              <a:defRPr sz="1000">
                <a:solidFill>
                  <a:schemeClr val="tx2"/>
                </a:solidFill>
                <a:latin typeface="Georgia"/>
                <a:cs typeface="Georgia"/>
              </a:defRPr>
            </a:lvl1pPr>
          </a:lstStyle>
          <a:p>
            <a:fld id="{8A04D54F-FA85-F344-8424-FB00D2AE8D01}" type="slidenum">
              <a:rPr lang="en-US" smtClean="0"/>
              <a:pPr/>
              <a:t>‹#›</a:t>
            </a:fld>
            <a:endParaRPr lang="en-US" dirty="0"/>
          </a:p>
        </p:txBody>
      </p:sp>
    </p:spTree>
    <p:extLst>
      <p:ext uri="{BB962C8B-B14F-4D97-AF65-F5344CB8AC3E}">
        <p14:creationId xmlns:p14="http://schemas.microsoft.com/office/powerpoint/2010/main" val="27603391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707"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8" r:id="rId23"/>
    <p:sldLayoutId id="2147483709" r:id="rId24"/>
  </p:sldLayoutIdLst>
  <p:transition>
    <p:fade/>
  </p:transition>
  <p:txStyles>
    <p:titleStyle>
      <a:lvl1pPr algn="l" defTabSz="457200" rtl="0" eaLnBrk="1" latinLnBrk="0" hangingPunct="1">
        <a:spcBef>
          <a:spcPct val="0"/>
        </a:spcBef>
        <a:buNone/>
        <a:defRPr sz="3200" kern="1200">
          <a:solidFill>
            <a:srgbClr val="0A2D50"/>
          </a:solidFill>
          <a:latin typeface="Impact"/>
          <a:ea typeface="+mj-ea"/>
          <a:cs typeface="Impact"/>
        </a:defRPr>
      </a:lvl1pPr>
    </p:titleStyle>
    <p:bodyStyle>
      <a:lvl1pPr marL="26987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1pPr>
      <a:lvl2pPr marL="53975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2pPr>
      <a:lvl3pPr marL="80962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3pPr>
      <a:lvl4pPr marL="107950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4pPr>
      <a:lvl5pPr marL="1341438" indent="-261938"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hyperlink" Target="https://doi.org/10.1016/S1473-3099(21)00460-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diagramLayout" Target="../diagrams/layout2.xml"/><Relationship Id="rId12"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Data" Target="../diagrams/data2.xml"/><Relationship Id="rId11" Type="http://schemas.openxmlformats.org/officeDocument/2006/relationships/image" Target="../media/image52.png"/><Relationship Id="rId5" Type="http://schemas.openxmlformats.org/officeDocument/2006/relationships/image" Target="../media/image51.png"/><Relationship Id="rId10" Type="http://schemas.microsoft.com/office/2007/relationships/diagramDrawing" Target="../diagrams/drawing2.xml"/><Relationship Id="rId4" Type="http://schemas.openxmlformats.org/officeDocument/2006/relationships/image" Target="../media/image50.jpeg"/><Relationship Id="rId9" Type="http://schemas.openxmlformats.org/officeDocument/2006/relationships/diagramColors" Target="../diagrams/colors2.xml"/><Relationship Id="rId14" Type="http://schemas.openxmlformats.org/officeDocument/2006/relationships/image" Target="../media/image55.jpe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j.ssmph.2024.101664" TargetMode="External"/><Relationship Id="rId2" Type="http://schemas.openxmlformats.org/officeDocument/2006/relationships/image" Target="../media/image58.jp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jpeg"/></Relationships>
</file>

<file path=ppt/slides/_rels/slide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3F7353-4047-799D-0043-51A056FC6C6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337A5F0-F58C-21E5-DC1A-EF9CA006011E}"/>
              </a:ext>
            </a:extLst>
          </p:cNvPr>
          <p:cNvSpPr txBox="1"/>
          <p:nvPr/>
        </p:nvSpPr>
        <p:spPr>
          <a:xfrm>
            <a:off x="1961674" y="2272720"/>
            <a:ext cx="8321040" cy="3293209"/>
          </a:xfrm>
          <a:prstGeom prst="rect">
            <a:avLst/>
          </a:prstGeom>
          <a:noFill/>
        </p:spPr>
        <p:txBody>
          <a:bodyPr wrap="square" rtlCol="0">
            <a:spAutoFit/>
          </a:bodyPr>
          <a:lstStyle/>
          <a:p>
            <a:pPr algn="ctr">
              <a:lnSpc>
                <a:spcPts val="6000"/>
              </a:lnSpc>
            </a:pPr>
            <a:r>
              <a:rPr lang="en-US" sz="6500" spc="800" dirty="0">
                <a:latin typeface="Effra Medium" panose="020B0603020203020204" pitchFamily="34" charset="77"/>
              </a:rPr>
              <a:t>From App to Impact</a:t>
            </a:r>
          </a:p>
          <a:p>
            <a:pPr algn="ctr">
              <a:lnSpc>
                <a:spcPts val="6000"/>
              </a:lnSpc>
            </a:pPr>
            <a:r>
              <a:rPr lang="en-US" sz="2400" spc="800" dirty="0">
                <a:latin typeface="Effra Medium" panose="020B0603020203020204" pitchFamily="34" charset="77"/>
              </a:rPr>
              <a:t>The ZOE Covid Study</a:t>
            </a:r>
          </a:p>
          <a:p>
            <a:pPr algn="ctr"/>
            <a:endParaRPr lang="en-US" sz="1200" spc="300" dirty="0">
              <a:ln w="6350">
                <a:noFill/>
              </a:ln>
              <a:latin typeface="Effra Medium" panose="020B0603020203020204" pitchFamily="34" charset="77"/>
            </a:endParaRPr>
          </a:p>
          <a:p>
            <a:pPr algn="ctr"/>
            <a:r>
              <a:rPr lang="en-US" sz="3000" dirty="0">
                <a:ln w="6350">
                  <a:noFill/>
                </a:ln>
                <a:solidFill>
                  <a:srgbClr val="2C82C6"/>
                </a:solidFill>
                <a:latin typeface="Effra Medium" panose="020B0603020203020204" pitchFamily="34" charset="77"/>
              </a:rPr>
              <a:t>Claire Steves</a:t>
            </a:r>
          </a:p>
          <a:p>
            <a:pPr algn="ctr"/>
            <a:r>
              <a:rPr lang="en-US" sz="1600" spc="200" dirty="0">
                <a:solidFill>
                  <a:srgbClr val="59ADB8"/>
                </a:solidFill>
                <a:latin typeface="Effra Medium" panose="020B0603020203020204" pitchFamily="34" charset="77"/>
              </a:rPr>
              <a:t>Professor of Ageing and Health</a:t>
            </a:r>
          </a:p>
        </p:txBody>
      </p:sp>
      <p:pic>
        <p:nvPicPr>
          <p:cNvPr id="2" name="Graphic 1">
            <a:extLst>
              <a:ext uri="{FF2B5EF4-FFF2-40B4-BE49-F238E27FC236}">
                <a16:creationId xmlns:a16="http://schemas.microsoft.com/office/drawing/2014/main" id="{75AB0297-07C6-179A-B74A-39EB427E0E1E}"/>
              </a:ext>
            </a:extLst>
          </p:cNvPr>
          <p:cNvPicPr>
            <a:picLocks noChangeAspect="1"/>
          </p:cNvPicPr>
          <p:nvPr/>
        </p:nvPicPr>
        <p:blipFill>
          <a:blip r:embed="rId3">
            <a:extLst>
              <a:ext uri="{96DAC541-7B7A-43D3-8B79-37D633B846F1}">
                <asvg:svgBlip xmlns:asvg="http://schemas.microsoft.com/office/drawing/2016/SVG/main" r:embed="rId4"/>
              </a:ext>
            </a:extLst>
          </a:blip>
          <a:srcRect l="30286" t="44804" r="30796" b="44865"/>
          <a:stretch/>
        </p:blipFill>
        <p:spPr>
          <a:xfrm>
            <a:off x="8835658" y="312526"/>
            <a:ext cx="3078933" cy="1156280"/>
          </a:xfrm>
          <a:prstGeom prst="rect">
            <a:avLst/>
          </a:prstGeom>
        </p:spPr>
      </p:pic>
      <p:pic>
        <p:nvPicPr>
          <p:cNvPr id="3" name="Graphic 2">
            <a:extLst>
              <a:ext uri="{FF2B5EF4-FFF2-40B4-BE49-F238E27FC236}">
                <a16:creationId xmlns:a16="http://schemas.microsoft.com/office/drawing/2014/main" id="{8705D81E-C47B-EB6E-D475-F89D44C2B3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1814" y="4407654"/>
            <a:ext cx="13127367" cy="3606420"/>
          </a:xfrm>
          <a:prstGeom prst="rect">
            <a:avLst/>
          </a:prstGeom>
        </p:spPr>
      </p:pic>
      <p:pic>
        <p:nvPicPr>
          <p:cNvPr id="4" name="Picture 3" descr="A red sign with white text&#10;&#10;Description automatically generated">
            <a:extLst>
              <a:ext uri="{FF2B5EF4-FFF2-40B4-BE49-F238E27FC236}">
                <a16:creationId xmlns:a16="http://schemas.microsoft.com/office/drawing/2014/main" id="{47D78CB6-BD05-016D-67A9-6D50AF4B06B1}"/>
              </a:ext>
            </a:extLst>
          </p:cNvPr>
          <p:cNvPicPr>
            <a:picLocks noChangeAspect="1"/>
          </p:cNvPicPr>
          <p:nvPr/>
        </p:nvPicPr>
        <p:blipFill>
          <a:blip r:embed="rId7"/>
          <a:stretch>
            <a:fillRect/>
          </a:stretch>
        </p:blipFill>
        <p:spPr>
          <a:xfrm>
            <a:off x="461701" y="312526"/>
            <a:ext cx="1462371" cy="1069707"/>
          </a:xfrm>
          <a:prstGeom prst="rect">
            <a:avLst/>
          </a:prstGeom>
        </p:spPr>
      </p:pic>
      <p:sp>
        <p:nvSpPr>
          <p:cNvPr id="5" name="object 2">
            <a:extLst>
              <a:ext uri="{FF2B5EF4-FFF2-40B4-BE49-F238E27FC236}">
                <a16:creationId xmlns:a16="http://schemas.microsoft.com/office/drawing/2014/main" id="{B34E82AB-8709-7AB5-A094-E62F5CE42BE0}"/>
              </a:ext>
            </a:extLst>
          </p:cNvPr>
          <p:cNvSpPr/>
          <p:nvPr/>
        </p:nvSpPr>
        <p:spPr>
          <a:xfrm>
            <a:off x="763607" y="1586838"/>
            <a:ext cx="1160465" cy="979777"/>
          </a:xfrm>
          <a:prstGeom prst="rect">
            <a:avLst/>
          </a:prstGeom>
          <a:blipFill>
            <a:blip r:embed="rId8" cstate="print"/>
            <a:stretch>
              <a:fillRect/>
            </a:stretch>
          </a:blipFill>
        </p:spPr>
        <p:txBody>
          <a:bodyPr wrap="square" lIns="0" tIns="0" rIns="0" bIns="0" rtlCol="0"/>
          <a:lstStyle/>
          <a:p>
            <a:endParaRPr sz="1195"/>
          </a:p>
        </p:txBody>
      </p:sp>
      <p:sp>
        <p:nvSpPr>
          <p:cNvPr id="9" name="object 2">
            <a:extLst>
              <a:ext uri="{FF2B5EF4-FFF2-40B4-BE49-F238E27FC236}">
                <a16:creationId xmlns:a16="http://schemas.microsoft.com/office/drawing/2014/main" id="{EF480B67-A20A-7419-540D-38CDC6CB84EA}"/>
              </a:ext>
            </a:extLst>
          </p:cNvPr>
          <p:cNvSpPr/>
          <p:nvPr/>
        </p:nvSpPr>
        <p:spPr>
          <a:xfrm>
            <a:off x="10758481" y="5716165"/>
            <a:ext cx="1160465" cy="979777"/>
          </a:xfrm>
          <a:prstGeom prst="rect">
            <a:avLst/>
          </a:prstGeom>
          <a:blipFill>
            <a:blip r:embed="rId8" cstate="print"/>
            <a:stretch>
              <a:fillRect/>
            </a:stretch>
          </a:blipFill>
        </p:spPr>
        <p:txBody>
          <a:bodyPr wrap="square" lIns="0" tIns="0" rIns="0" bIns="0" rtlCol="0"/>
          <a:lstStyle/>
          <a:p>
            <a:endParaRPr sz="1195"/>
          </a:p>
        </p:txBody>
      </p:sp>
    </p:spTree>
    <p:extLst>
      <p:ext uri="{BB962C8B-B14F-4D97-AF65-F5344CB8AC3E}">
        <p14:creationId xmlns:p14="http://schemas.microsoft.com/office/powerpoint/2010/main" val="21697170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6DD5-8455-2B61-90FA-DBC013C4748A}"/>
              </a:ext>
            </a:extLst>
          </p:cNvPr>
          <p:cNvSpPr>
            <a:spLocks noGrp="1"/>
          </p:cNvSpPr>
          <p:nvPr>
            <p:ph type="title"/>
          </p:nvPr>
        </p:nvSpPr>
        <p:spPr>
          <a:xfrm>
            <a:off x="-871" y="119743"/>
            <a:ext cx="10387953" cy="806973"/>
          </a:xfrm>
        </p:spPr>
        <p:txBody>
          <a:bodyPr vert="horz" lIns="91440" tIns="45720" rIns="91440" bIns="45720" rtlCol="0" anchor="ctr" anchorCtr="0">
            <a:normAutofit/>
          </a:bodyPr>
          <a:lstStyle/>
          <a:p>
            <a:pPr algn="r"/>
            <a:r>
              <a:rPr lang="en-US" sz="3400" dirty="0"/>
              <a:t>Community science:  how the community drove insights</a:t>
            </a:r>
          </a:p>
        </p:txBody>
      </p:sp>
      <p:pic>
        <p:nvPicPr>
          <p:cNvPr id="7" name="New picture">
            <a:extLst>
              <a:ext uri="{FF2B5EF4-FFF2-40B4-BE49-F238E27FC236}">
                <a16:creationId xmlns:a16="http://schemas.microsoft.com/office/drawing/2014/main" id="{9FF82E02-D3A9-8338-75F6-BEB710E4C2DF}"/>
              </a:ext>
            </a:extLst>
          </p:cNvPr>
          <p:cNvPicPr/>
          <p:nvPr/>
        </p:nvPicPr>
        <p:blipFill rotWithShape="1">
          <a:blip r:embed="rId2"/>
          <a:srcRect l="13989" r="21913" b="-2"/>
          <a:stretch/>
        </p:blipFill>
        <p:spPr>
          <a:xfrm>
            <a:off x="6403860" y="1918443"/>
            <a:ext cx="5093044" cy="4293707"/>
          </a:xfrm>
          <a:prstGeom prst="rect">
            <a:avLst/>
          </a:prstGeom>
        </p:spPr>
      </p:pic>
      <p:pic>
        <p:nvPicPr>
          <p:cNvPr id="5" name="Picture 4">
            <a:extLst>
              <a:ext uri="{FF2B5EF4-FFF2-40B4-BE49-F238E27FC236}">
                <a16:creationId xmlns:a16="http://schemas.microsoft.com/office/drawing/2014/main" id="{C97B413B-2EA9-30F8-BFE3-70583A7E4572}"/>
              </a:ext>
            </a:extLst>
          </p:cNvPr>
          <p:cNvPicPr>
            <a:picLocks noChangeAspect="1"/>
          </p:cNvPicPr>
          <p:nvPr/>
        </p:nvPicPr>
        <p:blipFill rotWithShape="1">
          <a:blip r:embed="rId3"/>
          <a:srcRect l="10381" r="20531" b="-1"/>
          <a:stretch/>
        </p:blipFill>
        <p:spPr>
          <a:xfrm>
            <a:off x="1759854" y="3431557"/>
            <a:ext cx="3804919" cy="2726165"/>
          </a:xfrm>
          <a:prstGeom prst="rect">
            <a:avLst/>
          </a:prstGeom>
        </p:spPr>
      </p:pic>
      <p:sp>
        <p:nvSpPr>
          <p:cNvPr id="6" name="TextBox 5">
            <a:extLst>
              <a:ext uri="{FF2B5EF4-FFF2-40B4-BE49-F238E27FC236}">
                <a16:creationId xmlns:a16="http://schemas.microsoft.com/office/drawing/2014/main" id="{F71D29B3-F520-66ED-0726-3115698EBEF8}"/>
              </a:ext>
            </a:extLst>
          </p:cNvPr>
          <p:cNvSpPr txBox="1"/>
          <p:nvPr/>
        </p:nvSpPr>
        <p:spPr>
          <a:xfrm>
            <a:off x="845454" y="1600200"/>
            <a:ext cx="4846151" cy="1883229"/>
          </a:xfrm>
          <a:prstGeom prst="rect">
            <a:avLst/>
          </a:prstGeom>
        </p:spPr>
        <p:txBody>
          <a:bodyPr vert="horz" lIns="91440" tIns="45720" rIns="91440" bIns="45720" rtlCol="0" anchor="ctr">
            <a:normAutofit/>
          </a:bodyPr>
          <a:lstStyle/>
          <a:p>
            <a:pPr indent="-182880">
              <a:lnSpc>
                <a:spcPct val="90000"/>
              </a:lnSpc>
              <a:spcAft>
                <a:spcPts val="600"/>
              </a:spcAft>
              <a:buClr>
                <a:schemeClr val="accent1"/>
              </a:buClr>
              <a:buFont typeface="Wingdings 2" pitchFamily="18" charset="2"/>
              <a:buChar char=""/>
            </a:pPr>
            <a:r>
              <a:rPr lang="en-US"/>
              <a:t>Our participants reported to us skin rashes and helped us develop new questions on the app</a:t>
            </a:r>
            <a:endParaRPr lang="en-US">
              <a:cs typeface="Calibri"/>
            </a:endParaRPr>
          </a:p>
          <a:p>
            <a:pPr indent="-182880">
              <a:lnSpc>
                <a:spcPct val="90000"/>
              </a:lnSpc>
              <a:spcAft>
                <a:spcPts val="600"/>
              </a:spcAft>
              <a:buClr>
                <a:schemeClr val="accent1"/>
              </a:buClr>
              <a:buFont typeface="Wingdings 2" pitchFamily="18" charset="2"/>
              <a:buChar char=""/>
            </a:pPr>
            <a:endParaRPr lang="en-US">
              <a:cs typeface="Calibri"/>
            </a:endParaRPr>
          </a:p>
          <a:p>
            <a:pPr indent="-182880">
              <a:lnSpc>
                <a:spcPct val="90000"/>
              </a:lnSpc>
              <a:spcAft>
                <a:spcPts val="600"/>
              </a:spcAft>
              <a:buClr>
                <a:schemeClr val="accent1"/>
              </a:buClr>
              <a:buFont typeface="Wingdings 2" pitchFamily="18" charset="2"/>
              <a:buChar char=""/>
            </a:pPr>
            <a:r>
              <a:rPr lang="en-US"/>
              <a:t>The also gave a catalogue of pictures of rashes associated</a:t>
            </a:r>
            <a:endParaRPr lang="en-US">
              <a:cs typeface="Calibri"/>
            </a:endParaRPr>
          </a:p>
        </p:txBody>
      </p:sp>
    </p:spTree>
    <p:extLst>
      <p:ext uri="{BB962C8B-B14F-4D97-AF65-F5344CB8AC3E}">
        <p14:creationId xmlns:p14="http://schemas.microsoft.com/office/powerpoint/2010/main" val="31603876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1BAD-BDEE-AC46-8B5C-3B9DDA400302}"/>
              </a:ext>
            </a:extLst>
          </p:cNvPr>
          <p:cNvSpPr>
            <a:spLocks noGrp="1"/>
          </p:cNvSpPr>
          <p:nvPr>
            <p:ph type="title"/>
          </p:nvPr>
        </p:nvSpPr>
        <p:spPr/>
        <p:txBody>
          <a:bodyPr>
            <a:normAutofit fontScale="90000"/>
          </a:bodyPr>
          <a:lstStyle/>
          <a:p>
            <a:r>
              <a:rPr lang="en-US" dirty="0"/>
              <a:t>Leveraging longitudinal data - Symptom patterns for severity prediction</a:t>
            </a:r>
          </a:p>
        </p:txBody>
      </p:sp>
      <p:pic>
        <p:nvPicPr>
          <p:cNvPr id="4" name="Picture 3" descr="A screenshot of a cell phone&#10;&#10;Description automatically generated">
            <a:extLst>
              <a:ext uri="{FF2B5EF4-FFF2-40B4-BE49-F238E27FC236}">
                <a16:creationId xmlns:a16="http://schemas.microsoft.com/office/drawing/2014/main" id="{59C2B236-B54B-A941-AFA2-C11F9D1E442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1560" y="1079417"/>
            <a:ext cx="9052781" cy="4027490"/>
          </a:xfrm>
          <a:prstGeom prst="rect">
            <a:avLst/>
          </a:prstGeom>
        </p:spPr>
      </p:pic>
      <p:sp>
        <p:nvSpPr>
          <p:cNvPr id="5" name="Rectangle 4">
            <a:extLst>
              <a:ext uri="{FF2B5EF4-FFF2-40B4-BE49-F238E27FC236}">
                <a16:creationId xmlns:a16="http://schemas.microsoft.com/office/drawing/2014/main" id="{730A8562-C61D-364D-8D33-6370FCFA9021}"/>
              </a:ext>
            </a:extLst>
          </p:cNvPr>
          <p:cNvSpPr/>
          <p:nvPr/>
        </p:nvSpPr>
        <p:spPr>
          <a:xfrm>
            <a:off x="580248" y="5421064"/>
            <a:ext cx="11942435" cy="1477328"/>
          </a:xfrm>
          <a:prstGeom prst="rect">
            <a:avLst/>
          </a:prstGeom>
        </p:spPr>
        <p:txBody>
          <a:bodyPr wrap="square" numCol="2">
            <a:spAutoFit/>
          </a:bodyPr>
          <a:lstStyle/>
          <a:p>
            <a:r>
              <a:rPr lang="en-US" dirty="0"/>
              <a:t>Leveraging regular logging to investigate disease presentation over time</a:t>
            </a:r>
          </a:p>
          <a:p>
            <a:endParaRPr lang="en-US" dirty="0"/>
          </a:p>
          <a:p>
            <a:r>
              <a:rPr lang="en-US" dirty="0"/>
              <a:t>Identification of disease patterns</a:t>
            </a:r>
          </a:p>
          <a:p>
            <a:endParaRPr lang="en-US" dirty="0"/>
          </a:p>
          <a:p>
            <a:r>
              <a:rPr lang="en-US" dirty="0"/>
              <a:t>Used to predict need for respiratory support</a:t>
            </a:r>
          </a:p>
          <a:p>
            <a:endParaRPr lang="en-US" dirty="0"/>
          </a:p>
          <a:p>
            <a:endParaRPr lang="en-US" dirty="0"/>
          </a:p>
          <a:p>
            <a:r>
              <a:rPr lang="en-US" dirty="0"/>
              <a:t>Impact on patient monitoring</a:t>
            </a:r>
          </a:p>
        </p:txBody>
      </p:sp>
      <p:sp>
        <p:nvSpPr>
          <p:cNvPr id="3" name="TextBox 2">
            <a:extLst>
              <a:ext uri="{FF2B5EF4-FFF2-40B4-BE49-F238E27FC236}">
                <a16:creationId xmlns:a16="http://schemas.microsoft.com/office/drawing/2014/main" id="{104CE268-AB3A-6341-9EF2-A91FA288B938}"/>
              </a:ext>
            </a:extLst>
          </p:cNvPr>
          <p:cNvSpPr txBox="1"/>
          <p:nvPr/>
        </p:nvSpPr>
        <p:spPr>
          <a:xfrm>
            <a:off x="9515061" y="1325217"/>
            <a:ext cx="2247265" cy="3693319"/>
          </a:xfrm>
          <a:prstGeom prst="rect">
            <a:avLst/>
          </a:prstGeom>
          <a:noFill/>
        </p:spPr>
        <p:txBody>
          <a:bodyPr wrap="square" rtlCol="0">
            <a:spAutoFit/>
          </a:bodyPr>
          <a:lstStyle/>
          <a:p>
            <a:r>
              <a:rPr lang="en-US" dirty="0"/>
              <a:t>Random forest incorporating cluster identity, aggregated symptoms and personal characteristics (PC)</a:t>
            </a:r>
          </a:p>
          <a:p>
            <a:endParaRPr lang="en-US" dirty="0"/>
          </a:p>
          <a:p>
            <a:r>
              <a:rPr lang="en-US" dirty="0"/>
              <a:t>78% AUC when using cluster data vs 69% with only PC to predict need of respiratory support</a:t>
            </a:r>
          </a:p>
        </p:txBody>
      </p:sp>
      <p:sp>
        <p:nvSpPr>
          <p:cNvPr id="6" name="TextBox 5">
            <a:extLst>
              <a:ext uri="{FF2B5EF4-FFF2-40B4-BE49-F238E27FC236}">
                <a16:creationId xmlns:a16="http://schemas.microsoft.com/office/drawing/2014/main" id="{FF3FCEC9-F28D-4F18-8BCD-4FE6F7634129}"/>
              </a:ext>
            </a:extLst>
          </p:cNvPr>
          <p:cNvSpPr txBox="1"/>
          <p:nvPr/>
        </p:nvSpPr>
        <p:spPr>
          <a:xfrm>
            <a:off x="10058401" y="6159728"/>
            <a:ext cx="2351314" cy="276999"/>
          </a:xfrm>
          <a:prstGeom prst="rect">
            <a:avLst/>
          </a:prstGeom>
          <a:noFill/>
        </p:spPr>
        <p:txBody>
          <a:bodyPr wrap="square" rtlCol="0">
            <a:spAutoFit/>
          </a:bodyPr>
          <a:lstStyle/>
          <a:p>
            <a:r>
              <a:rPr lang="en-GB" sz="1200" dirty="0"/>
              <a:t>Sudre et al Science Advances</a:t>
            </a:r>
          </a:p>
        </p:txBody>
      </p:sp>
    </p:spTree>
    <p:extLst>
      <p:ext uri="{BB962C8B-B14F-4D97-AF65-F5344CB8AC3E}">
        <p14:creationId xmlns:p14="http://schemas.microsoft.com/office/powerpoint/2010/main" val="1093894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6B6-C319-EC47-BCA9-9B5578D05257}"/>
              </a:ext>
            </a:extLst>
          </p:cNvPr>
          <p:cNvSpPr>
            <a:spLocks noGrp="1"/>
          </p:cNvSpPr>
          <p:nvPr>
            <p:ph type="title"/>
          </p:nvPr>
        </p:nvSpPr>
        <p:spPr/>
        <p:txBody>
          <a:bodyPr>
            <a:normAutofit fontScale="90000"/>
          </a:bodyPr>
          <a:lstStyle/>
          <a:p>
            <a:r>
              <a:rPr lang="en-US" dirty="0"/>
              <a:t>Leveraging longitudinal data – Early symptoms predictive of long duration</a:t>
            </a:r>
          </a:p>
        </p:txBody>
      </p:sp>
      <p:pic>
        <p:nvPicPr>
          <p:cNvPr id="4" name="Picture 3" descr="Chart&#10;&#10;Description automatically generated">
            <a:extLst>
              <a:ext uri="{FF2B5EF4-FFF2-40B4-BE49-F238E27FC236}">
                <a16:creationId xmlns:a16="http://schemas.microsoft.com/office/drawing/2014/main" id="{304AAC2E-D43C-E940-B609-ABF6E49E4DBE}"/>
              </a:ext>
            </a:extLst>
          </p:cNvPr>
          <p:cNvPicPr>
            <a:picLocks noChangeAspect="1"/>
          </p:cNvPicPr>
          <p:nvPr/>
        </p:nvPicPr>
        <p:blipFill>
          <a:blip r:embed="rId3"/>
          <a:stretch>
            <a:fillRect/>
          </a:stretch>
        </p:blipFill>
        <p:spPr>
          <a:xfrm>
            <a:off x="4934092" y="2140458"/>
            <a:ext cx="6704337" cy="3400751"/>
          </a:xfrm>
          <a:prstGeom prst="rect">
            <a:avLst/>
          </a:prstGeom>
          <a:ln w="25400">
            <a:solidFill>
              <a:schemeClr val="accent6">
                <a:lumMod val="75000"/>
              </a:schemeClr>
            </a:solidFill>
          </a:ln>
        </p:spPr>
      </p:pic>
      <p:pic>
        <p:nvPicPr>
          <p:cNvPr id="8" name="Picture 7" descr="Diagram&#10;&#10;Description automatically generated">
            <a:extLst>
              <a:ext uri="{FF2B5EF4-FFF2-40B4-BE49-F238E27FC236}">
                <a16:creationId xmlns:a16="http://schemas.microsoft.com/office/drawing/2014/main" id="{7425D360-131D-9645-A99C-41AE7C0EA6F0}"/>
              </a:ext>
            </a:extLst>
          </p:cNvPr>
          <p:cNvPicPr>
            <a:picLocks noChangeAspect="1"/>
          </p:cNvPicPr>
          <p:nvPr/>
        </p:nvPicPr>
        <p:blipFill>
          <a:blip r:embed="rId4"/>
          <a:stretch>
            <a:fillRect/>
          </a:stretch>
        </p:blipFill>
        <p:spPr>
          <a:xfrm>
            <a:off x="482063" y="1212092"/>
            <a:ext cx="3773880" cy="2575673"/>
          </a:xfrm>
          <a:prstGeom prst="rect">
            <a:avLst/>
          </a:prstGeom>
          <a:ln w="25400">
            <a:solidFill>
              <a:schemeClr val="accent6">
                <a:lumMod val="75000"/>
              </a:schemeClr>
            </a:solidFill>
          </a:ln>
        </p:spPr>
      </p:pic>
      <p:pic>
        <p:nvPicPr>
          <p:cNvPr id="10" name="Picture 9" descr="Diagram&#10;&#10;Description automatically generated">
            <a:extLst>
              <a:ext uri="{FF2B5EF4-FFF2-40B4-BE49-F238E27FC236}">
                <a16:creationId xmlns:a16="http://schemas.microsoft.com/office/drawing/2014/main" id="{ED85A6D7-F582-834B-914A-93AA808E22F9}"/>
              </a:ext>
            </a:extLst>
          </p:cNvPr>
          <p:cNvPicPr>
            <a:picLocks noChangeAspect="1"/>
          </p:cNvPicPr>
          <p:nvPr/>
        </p:nvPicPr>
        <p:blipFill>
          <a:blip r:embed="rId5"/>
          <a:stretch>
            <a:fillRect/>
          </a:stretch>
        </p:blipFill>
        <p:spPr>
          <a:xfrm>
            <a:off x="482063" y="4280158"/>
            <a:ext cx="3773880" cy="2522102"/>
          </a:xfrm>
          <a:prstGeom prst="rect">
            <a:avLst/>
          </a:prstGeom>
          <a:ln w="25400">
            <a:solidFill>
              <a:schemeClr val="accent6">
                <a:lumMod val="75000"/>
              </a:schemeClr>
            </a:solidFill>
          </a:ln>
        </p:spPr>
      </p:pic>
      <p:sp>
        <p:nvSpPr>
          <p:cNvPr id="13" name="TextBox 12">
            <a:extLst>
              <a:ext uri="{FF2B5EF4-FFF2-40B4-BE49-F238E27FC236}">
                <a16:creationId xmlns:a16="http://schemas.microsoft.com/office/drawing/2014/main" id="{80087A84-73E5-7040-9F70-CDEF4D028B17}"/>
              </a:ext>
            </a:extLst>
          </p:cNvPr>
          <p:cNvSpPr txBox="1"/>
          <p:nvPr/>
        </p:nvSpPr>
        <p:spPr>
          <a:xfrm>
            <a:off x="5873314" y="1058564"/>
            <a:ext cx="4825892" cy="923330"/>
          </a:xfrm>
          <a:prstGeom prst="rect">
            <a:avLst/>
          </a:prstGeom>
          <a:noFill/>
        </p:spPr>
        <p:txBody>
          <a:bodyPr wrap="square" rtlCol="0">
            <a:spAutoFit/>
          </a:bodyPr>
          <a:lstStyle/>
          <a:p>
            <a:pPr algn="ctr"/>
            <a:r>
              <a:rPr lang="en-US" dirty="0"/>
              <a:t>Prediction of risk of long </a:t>
            </a:r>
            <a:r>
              <a:rPr lang="en-US" dirty="0" err="1"/>
              <a:t>covid</a:t>
            </a:r>
            <a:r>
              <a:rPr lang="en-US" dirty="0"/>
              <a:t> (&gt;=28 days) considering age, sex and number of symptoms experienced over first week</a:t>
            </a:r>
          </a:p>
        </p:txBody>
      </p:sp>
      <p:sp>
        <p:nvSpPr>
          <p:cNvPr id="16" name="Rectangle 15">
            <a:extLst>
              <a:ext uri="{FF2B5EF4-FFF2-40B4-BE49-F238E27FC236}">
                <a16:creationId xmlns:a16="http://schemas.microsoft.com/office/drawing/2014/main" id="{AD67B3AB-31ED-EF4E-9256-D26395FD0424}"/>
              </a:ext>
            </a:extLst>
          </p:cNvPr>
          <p:cNvSpPr/>
          <p:nvPr/>
        </p:nvSpPr>
        <p:spPr>
          <a:xfrm>
            <a:off x="5517029" y="5913681"/>
            <a:ext cx="6121400" cy="646331"/>
          </a:xfrm>
          <a:prstGeom prst="rect">
            <a:avLst/>
          </a:prstGeom>
        </p:spPr>
        <p:txBody>
          <a:bodyPr>
            <a:spAutoFit/>
          </a:bodyPr>
          <a:lstStyle/>
          <a:p>
            <a:r>
              <a:rPr lang="en-GB" sz="1200" dirty="0">
                <a:latin typeface="Calibri" panose="020F0502020204030204" pitchFamily="34" charset="0"/>
                <a:ea typeface="Calibri" panose="020F0502020204030204" pitchFamily="34" charset="0"/>
              </a:rPr>
              <a:t>DE – delirium, AP – Abdominal Pain, HV – Hoarse Voice, DI – Diarrhoea, CP – Chest Pain, SM – skipped meals, UMP – Unusual Muscle pains, FV – Fever, ST – Sore Throat, PC – Persistent Cough, LOS – Loss of smell, SOB – Shortness of breath, HA – Headache, FA – Fatigue</a:t>
            </a:r>
            <a:r>
              <a:rPr lang="en-GB" sz="1200" dirty="0"/>
              <a:t> </a:t>
            </a:r>
            <a:endParaRPr lang="en-US" sz="1200" dirty="0"/>
          </a:p>
        </p:txBody>
      </p:sp>
    </p:spTree>
    <p:extLst>
      <p:ext uri="{BB962C8B-B14F-4D97-AF65-F5344CB8AC3E}">
        <p14:creationId xmlns:p14="http://schemas.microsoft.com/office/powerpoint/2010/main" val="39196670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E9267-F95F-C144-AB7F-DBDA8148D2B9}"/>
              </a:ext>
            </a:extLst>
          </p:cNvPr>
          <p:cNvSpPr/>
          <p:nvPr/>
        </p:nvSpPr>
        <p:spPr>
          <a:xfrm rot="5400000">
            <a:off x="257054" y="647324"/>
            <a:ext cx="534158" cy="72430"/>
          </a:xfrm>
          <a:prstGeom prst="rect">
            <a:avLst/>
          </a:prstGeom>
          <a:solidFill>
            <a:srgbClr val="FF0000"/>
          </a:solidFill>
          <a:ln>
            <a:solidFill>
              <a:srgbClr val="FF0000"/>
            </a:solid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             </a:t>
            </a:r>
            <a:endParaRPr lang="en-US" dirty="0"/>
          </a:p>
        </p:txBody>
      </p:sp>
      <p:sp>
        <p:nvSpPr>
          <p:cNvPr id="5" name="TextBox 4">
            <a:extLst>
              <a:ext uri="{FF2B5EF4-FFF2-40B4-BE49-F238E27FC236}">
                <a16:creationId xmlns:a16="http://schemas.microsoft.com/office/drawing/2014/main" id="{5C731CB4-0D6E-714B-A09D-9E155770803E}"/>
              </a:ext>
            </a:extLst>
          </p:cNvPr>
          <p:cNvSpPr txBox="1"/>
          <p:nvPr/>
        </p:nvSpPr>
        <p:spPr>
          <a:xfrm>
            <a:off x="693202" y="1189343"/>
            <a:ext cx="4374005" cy="4113498"/>
          </a:xfrm>
          <a:prstGeom prst="rect">
            <a:avLst/>
          </a:prstGeom>
          <a:noFill/>
          <a:effectLst>
            <a:outerShdw blurRad="50800" dist="76200" dir="2700000" sx="97000" sy="97000" algn="tl" rotWithShape="0">
              <a:prstClr val="black">
                <a:alpha val="43000"/>
              </a:prstClr>
            </a:outerShdw>
          </a:effectLst>
        </p:spPr>
        <p:txBody>
          <a:bodyPr wrap="square">
            <a:spAutoFit/>
          </a:bodyPr>
          <a:lstStyle/>
          <a:p>
            <a:pPr>
              <a:defRPr/>
            </a:pPr>
            <a:r>
              <a:rPr lang="en-US" sz="2800" b="1" dirty="0">
                <a:ln w="0"/>
                <a:latin typeface="Georgia" panose="02040502050405020303" pitchFamily="18" charset="0"/>
                <a:ea typeface="Helvetica Neue Condensed" panose="02000503000000020004" pitchFamily="2" charset="0"/>
                <a:cs typeface="Helvetica Neue Condensed" panose="02000503000000020004" pitchFamily="2" charset="0"/>
              </a:rPr>
              <a:t>Post COVID Syndrome can be subdivided by timeseries clustering</a:t>
            </a:r>
          </a:p>
          <a:p>
            <a:pPr>
              <a:defRPr/>
            </a:pPr>
            <a:endParaRPr lang="en-US" sz="2800" b="1" dirty="0">
              <a:ln w="0"/>
              <a:latin typeface="Arial Narrow" panose="020B0606020202030204" pitchFamily="34" charset="0"/>
              <a:ea typeface="Helvetica Neue Condensed" panose="02000503000000020004" pitchFamily="2" charset="0"/>
              <a:cs typeface="Helvetica Neue Condensed" panose="02000503000000020004" pitchFamily="2" charset="0"/>
            </a:endParaRPr>
          </a:p>
          <a:p>
            <a:pPr>
              <a:defRPr/>
            </a:pPr>
            <a:r>
              <a:rPr lang="en-US" sz="2133" dirty="0">
                <a:ln w="0"/>
                <a:latin typeface="Georgia" panose="02040502050405020303" pitchFamily="18" charset="0"/>
                <a:ea typeface="Helvetica Neue Condensed" panose="02000503000000020004" pitchFamily="2" charset="0"/>
                <a:cs typeface="Helvetica Neue Condensed" panose="02000503000000020004" pitchFamily="2" charset="0"/>
              </a:rPr>
              <a:t>In all variants and vaccination types we saw:</a:t>
            </a:r>
          </a:p>
          <a:p>
            <a:pPr>
              <a:defRPr/>
            </a:pPr>
            <a:r>
              <a:rPr lang="en-US" sz="2133" dirty="0">
                <a:ln w="0"/>
                <a:latin typeface="Georgia" panose="02040502050405020303" pitchFamily="18" charset="0"/>
                <a:ea typeface="Helvetica Neue Condensed" panose="02000503000000020004" pitchFamily="2" charset="0"/>
                <a:cs typeface="Helvetica Neue Condensed" panose="02000503000000020004" pitchFamily="2" charset="0"/>
              </a:rPr>
              <a:t>a multisystem cluster</a:t>
            </a:r>
          </a:p>
          <a:p>
            <a:pPr>
              <a:defRPr/>
            </a:pPr>
            <a:r>
              <a:rPr lang="en-US" sz="2133" dirty="0">
                <a:ln w="0"/>
                <a:latin typeface="Georgia" panose="02040502050405020303" pitchFamily="18" charset="0"/>
                <a:ea typeface="Helvetica Neue Condensed" panose="02000503000000020004" pitchFamily="2" charset="0"/>
                <a:cs typeface="Helvetica Neue Condensed" panose="02000503000000020004" pitchFamily="2" charset="0"/>
              </a:rPr>
              <a:t>a respiratory cluster </a:t>
            </a:r>
          </a:p>
          <a:p>
            <a:pPr>
              <a:defRPr/>
            </a:pPr>
            <a:r>
              <a:rPr lang="en-US" sz="2133" dirty="0">
                <a:ln w="0"/>
                <a:latin typeface="Georgia" panose="02040502050405020303" pitchFamily="18" charset="0"/>
                <a:ea typeface="Helvetica Neue Condensed" panose="02000503000000020004" pitchFamily="2" charset="0"/>
                <a:cs typeface="Helvetica Neue Condensed" panose="02000503000000020004" pitchFamily="2" charset="0"/>
              </a:rPr>
              <a:t>and a neurological cluster.</a:t>
            </a:r>
          </a:p>
          <a:p>
            <a:pPr>
              <a:defRPr/>
            </a:pPr>
            <a:endParaRPr lang="en-US" sz="2133" dirty="0">
              <a:ln w="0"/>
              <a:latin typeface="Georgia" panose="02040502050405020303" pitchFamily="18" charset="0"/>
              <a:ea typeface="Helvetica Neue Condensed" panose="02000503000000020004" pitchFamily="2" charset="0"/>
              <a:cs typeface="Helvetica Neue Condensed" panose="02000503000000020004" pitchFamily="2" charset="0"/>
            </a:endParaRPr>
          </a:p>
          <a:p>
            <a:pPr>
              <a:defRPr/>
            </a:pPr>
            <a:r>
              <a:rPr lang="en-US" sz="2133" dirty="0">
                <a:ln w="0"/>
                <a:latin typeface="Georgia" panose="02040502050405020303" pitchFamily="18" charset="0"/>
                <a:ea typeface="Helvetica Neue Condensed" panose="02000503000000020004" pitchFamily="2" charset="0"/>
                <a:cs typeface="Helvetica Neue Condensed" panose="02000503000000020004" pitchFamily="2" charset="0"/>
              </a:rPr>
              <a:t>.</a:t>
            </a:r>
          </a:p>
        </p:txBody>
      </p:sp>
      <p:grpSp>
        <p:nvGrpSpPr>
          <p:cNvPr id="32" name="Group 31">
            <a:extLst>
              <a:ext uri="{FF2B5EF4-FFF2-40B4-BE49-F238E27FC236}">
                <a16:creationId xmlns:a16="http://schemas.microsoft.com/office/drawing/2014/main" id="{AD0C0B30-7D6B-1C45-A3C4-C1277D6EBF9D}"/>
              </a:ext>
            </a:extLst>
          </p:cNvPr>
          <p:cNvGrpSpPr/>
          <p:nvPr/>
        </p:nvGrpSpPr>
        <p:grpSpPr>
          <a:xfrm>
            <a:off x="26194" y="6430322"/>
            <a:ext cx="12192000" cy="435537"/>
            <a:chOff x="0" y="6351359"/>
            <a:chExt cx="12192000" cy="514502"/>
          </a:xfrm>
          <a:solidFill>
            <a:schemeClr val="bg1">
              <a:lumMod val="85000"/>
            </a:schemeClr>
          </a:solidFill>
        </p:grpSpPr>
        <p:sp>
          <p:nvSpPr>
            <p:cNvPr id="34" name="Rectangle 33">
              <a:extLst>
                <a:ext uri="{FF2B5EF4-FFF2-40B4-BE49-F238E27FC236}">
                  <a16:creationId xmlns:a16="http://schemas.microsoft.com/office/drawing/2014/main" id="{98BBB306-041F-2D43-ACB0-5B231A13D508}"/>
                </a:ext>
              </a:extLst>
            </p:cNvPr>
            <p:cNvSpPr/>
            <p:nvPr/>
          </p:nvSpPr>
          <p:spPr>
            <a:xfrm>
              <a:off x="0" y="6351359"/>
              <a:ext cx="12192000" cy="5145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p>
          </p:txBody>
        </p:sp>
        <p:sp>
          <p:nvSpPr>
            <p:cNvPr id="36" name="Rectangle 35">
              <a:extLst>
                <a:ext uri="{FF2B5EF4-FFF2-40B4-BE49-F238E27FC236}">
                  <a16:creationId xmlns:a16="http://schemas.microsoft.com/office/drawing/2014/main" id="{406FB2D6-05BB-A544-BDBE-05DDA992BF09}"/>
                </a:ext>
              </a:extLst>
            </p:cNvPr>
            <p:cNvSpPr/>
            <p:nvPr/>
          </p:nvSpPr>
          <p:spPr>
            <a:xfrm>
              <a:off x="5246295" y="6517521"/>
              <a:ext cx="2177199" cy="290862"/>
            </a:xfrm>
            <a:prstGeom prst="rect">
              <a:avLst/>
            </a:prstGeom>
            <a:grpFill/>
          </p:spPr>
          <p:txBody>
            <a:bodyPr wrap="none">
              <a:spAutoFit/>
            </a:bodyPr>
            <a:lstStyle/>
            <a:p>
              <a:pPr>
                <a:defRPr/>
              </a:pPr>
              <a:r>
                <a:rPr lang="en-US" sz="1000" dirty="0" err="1">
                  <a:latin typeface="Helvetica Neue Thin" panose="020B0403020202020204" pitchFamily="34" charset="0"/>
                  <a:ea typeface="Helvetica Neue Thin" panose="020B0403020202020204" pitchFamily="34" charset="0"/>
                  <a:cs typeface="Helvetica Neue Condensed" panose="02000503000000020004" pitchFamily="2" charset="0"/>
                </a:rPr>
                <a:t>liane.dos_santos_canas@kcl.ac.uk</a:t>
              </a:r>
              <a:endParaRPr lang="en-US" sz="1000" dirty="0">
                <a:latin typeface="Helvetica Neue Thin" panose="020B0403020202020204" pitchFamily="34" charset="0"/>
                <a:ea typeface="Helvetica Neue Thin" panose="020B0403020202020204" pitchFamily="34" charset="0"/>
                <a:cs typeface="Helvetica Neue Condensed" panose="02000503000000020004" pitchFamily="2" charset="0"/>
              </a:endParaRPr>
            </a:p>
          </p:txBody>
        </p:sp>
      </p:grpSp>
      <p:pic>
        <p:nvPicPr>
          <p:cNvPr id="6150" name="Picture 36">
            <a:extLst>
              <a:ext uri="{FF2B5EF4-FFF2-40B4-BE49-F238E27FC236}">
                <a16:creationId xmlns:a16="http://schemas.microsoft.com/office/drawing/2014/main" id="{F2C7B1A6-EA3F-994B-BACB-55978C2EB8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29232" y="6430964"/>
            <a:ext cx="5889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8986C5C4-A500-F145-94E4-25460FCD1AA4}"/>
              </a:ext>
            </a:extLst>
          </p:cNvPr>
          <p:cNvSpPr txBox="1"/>
          <p:nvPr/>
        </p:nvSpPr>
        <p:spPr>
          <a:xfrm>
            <a:off x="693202" y="918767"/>
            <a:ext cx="2015745" cy="338554"/>
          </a:xfrm>
          <a:prstGeom prst="rect">
            <a:avLst/>
          </a:prstGeom>
          <a:noFill/>
          <a:effectLst/>
        </p:spPr>
        <p:txBody>
          <a:bodyPr wrap="none">
            <a:spAutoFit/>
          </a:bodyPr>
          <a:lstStyle>
            <a:defPPr>
              <a:defRPr lang="en-US"/>
            </a:defPPr>
            <a:lvl1pPr>
              <a:defRPr cap="small">
                <a:ln w="0"/>
                <a:solidFill>
                  <a:schemeClr val="tx2">
                    <a:lumMod val="50000"/>
                  </a:schemeClr>
                </a:solidFill>
                <a:effectLst>
                  <a:outerShdw blurRad="38100" dist="25400" dir="5400000" algn="ctr" rotWithShape="0">
                    <a:srgbClr val="6E747A">
                      <a:alpha val="43000"/>
                    </a:srgbClr>
                  </a:outerShdw>
                </a:effectLst>
                <a:ea typeface="Helvetica Neue Thin" charset="0"/>
                <a:cs typeface="Helvetica Neue Thin" charset="0"/>
              </a:defRPr>
            </a:lvl1pPr>
          </a:lstStyle>
          <a:p>
            <a:pPr>
              <a:defRPr/>
            </a:pPr>
            <a:r>
              <a:rPr lang="en-US" sz="1600" b="1" dirty="0">
                <a:solidFill>
                  <a:schemeClr val="accent6">
                    <a:lumMod val="60000"/>
                    <a:lumOff val="40000"/>
                  </a:schemeClr>
                </a:solidFill>
                <a:latin typeface="Arial Narrow" panose="020B0606020202030204" pitchFamily="34" charset="0"/>
                <a:ea typeface="Helvetica Neue Condensed" panose="02000503000000020004" pitchFamily="2" charset="0"/>
                <a:cs typeface="Helvetica Neue Condensed" panose="02000503000000020004" pitchFamily="2" charset="0"/>
              </a:rPr>
              <a:t>Long COVID - &gt;84 days</a:t>
            </a:r>
          </a:p>
        </p:txBody>
      </p:sp>
      <p:sp>
        <p:nvSpPr>
          <p:cNvPr id="16" name="Rectangle 15">
            <a:extLst>
              <a:ext uri="{FF2B5EF4-FFF2-40B4-BE49-F238E27FC236}">
                <a16:creationId xmlns:a16="http://schemas.microsoft.com/office/drawing/2014/main" id="{ABBEDEC0-2364-9F49-BD39-862EBDA9BD4B}"/>
              </a:ext>
            </a:extLst>
          </p:cNvPr>
          <p:cNvSpPr/>
          <p:nvPr/>
        </p:nvSpPr>
        <p:spPr>
          <a:xfrm>
            <a:off x="204223" y="6570987"/>
            <a:ext cx="2574744" cy="261610"/>
          </a:xfrm>
          <a:prstGeom prst="rect">
            <a:avLst/>
          </a:prstGeom>
          <a:solidFill>
            <a:schemeClr val="bg1">
              <a:lumMod val="85000"/>
            </a:schemeClr>
          </a:solidFill>
        </p:spPr>
        <p:txBody>
          <a:bodyPr wrap="none">
            <a:spAutoFit/>
          </a:bodyPr>
          <a:lstStyle/>
          <a:p>
            <a:r>
              <a:rPr lang="en-US" altLang="en-US" sz="11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Long Covid – Symptoms Clustering</a:t>
            </a:r>
          </a:p>
        </p:txBody>
      </p:sp>
      <p:pic>
        <p:nvPicPr>
          <p:cNvPr id="3" name="Picture 2">
            <a:extLst>
              <a:ext uri="{FF2B5EF4-FFF2-40B4-BE49-F238E27FC236}">
                <a16:creationId xmlns:a16="http://schemas.microsoft.com/office/drawing/2014/main" id="{A393B7DA-7787-A4B1-D425-DF5DECBA4C9B}"/>
              </a:ext>
            </a:extLst>
          </p:cNvPr>
          <p:cNvPicPr>
            <a:picLocks noChangeAspect="1"/>
          </p:cNvPicPr>
          <p:nvPr/>
        </p:nvPicPr>
        <p:blipFill>
          <a:blip r:embed="rId4"/>
          <a:stretch>
            <a:fillRect/>
          </a:stretch>
        </p:blipFill>
        <p:spPr>
          <a:xfrm>
            <a:off x="5067206" y="389152"/>
            <a:ext cx="6483981" cy="5780898"/>
          </a:xfrm>
          <a:prstGeom prst="rect">
            <a:avLst/>
          </a:prstGeom>
        </p:spPr>
      </p:pic>
    </p:spTree>
    <p:extLst>
      <p:ext uri="{BB962C8B-B14F-4D97-AF65-F5344CB8AC3E}">
        <p14:creationId xmlns:p14="http://schemas.microsoft.com/office/powerpoint/2010/main" val="34150929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did we do it  - A Team effort  </a:t>
            </a:r>
          </a:p>
        </p:txBody>
      </p:sp>
      <p:sp>
        <p:nvSpPr>
          <p:cNvPr id="29" name="Oval 28">
            <a:extLst>
              <a:ext uri="{FF2B5EF4-FFF2-40B4-BE49-F238E27FC236}">
                <a16:creationId xmlns:a16="http://schemas.microsoft.com/office/drawing/2014/main" id="{69108263-F508-1049-921C-83D1B13EE400}"/>
              </a:ext>
            </a:extLst>
          </p:cNvPr>
          <p:cNvSpPr/>
          <p:nvPr/>
        </p:nvSpPr>
        <p:spPr>
          <a:xfrm>
            <a:off x="7379903" y="3671104"/>
            <a:ext cx="1351227" cy="1471662"/>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F02A3D3-1DB0-BD47-9CA5-DD53B558CBC9}"/>
              </a:ext>
            </a:extLst>
          </p:cNvPr>
          <p:cNvSpPr/>
          <p:nvPr/>
        </p:nvSpPr>
        <p:spPr>
          <a:xfrm>
            <a:off x="8900522" y="3649130"/>
            <a:ext cx="1351227" cy="1471662"/>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8DCB6D0-0D74-F747-8D03-085E12087850}"/>
              </a:ext>
            </a:extLst>
          </p:cNvPr>
          <p:cNvSpPr/>
          <p:nvPr/>
        </p:nvSpPr>
        <p:spPr>
          <a:xfrm>
            <a:off x="1708941" y="2450659"/>
            <a:ext cx="1745673" cy="1781299"/>
          </a:xfrm>
          <a:prstGeom prst="ellipse">
            <a:avLst/>
          </a:prstGeom>
          <a:solidFill>
            <a:srgbClr val="014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D1E0692-DA73-DE4A-89E3-ADB235BC3D86}"/>
              </a:ext>
            </a:extLst>
          </p:cNvPr>
          <p:cNvSpPr/>
          <p:nvPr/>
        </p:nvSpPr>
        <p:spPr>
          <a:xfrm>
            <a:off x="7939584" y="2412487"/>
            <a:ext cx="1745673" cy="1781299"/>
          </a:xfrm>
          <a:prstGeom prst="ellipse">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7346966-FADF-42D6-B75D-53D76989587A}"/>
              </a:ext>
            </a:extLst>
          </p:cNvPr>
          <p:cNvSpPr txBox="1"/>
          <p:nvPr/>
        </p:nvSpPr>
        <p:spPr>
          <a:xfrm>
            <a:off x="1567898" y="1475233"/>
            <a:ext cx="1976361" cy="369332"/>
          </a:xfrm>
          <a:prstGeom prst="rect">
            <a:avLst/>
          </a:prstGeom>
          <a:noFill/>
          <a:ln w="41275">
            <a:solidFill>
              <a:srgbClr val="01436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App development</a:t>
            </a:r>
          </a:p>
        </p:txBody>
      </p:sp>
      <p:sp>
        <p:nvSpPr>
          <p:cNvPr id="8" name="TextBox 7">
            <a:extLst>
              <a:ext uri="{FF2B5EF4-FFF2-40B4-BE49-F238E27FC236}">
                <a16:creationId xmlns:a16="http://schemas.microsoft.com/office/drawing/2014/main" id="{03798221-1EF2-4EBD-8A94-D0887C824C2D}"/>
              </a:ext>
            </a:extLst>
          </p:cNvPr>
          <p:cNvSpPr txBox="1"/>
          <p:nvPr/>
        </p:nvSpPr>
        <p:spPr>
          <a:xfrm>
            <a:off x="3529633" y="2194345"/>
            <a:ext cx="1976361" cy="369332"/>
          </a:xfrm>
          <a:prstGeom prst="rect">
            <a:avLst/>
          </a:prstGeom>
          <a:noFill/>
          <a:ln w="41275">
            <a:solidFill>
              <a:srgbClr val="01436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Data extraction</a:t>
            </a:r>
          </a:p>
        </p:txBody>
      </p:sp>
      <p:sp>
        <p:nvSpPr>
          <p:cNvPr id="9" name="TextBox 8">
            <a:extLst>
              <a:ext uri="{FF2B5EF4-FFF2-40B4-BE49-F238E27FC236}">
                <a16:creationId xmlns:a16="http://schemas.microsoft.com/office/drawing/2014/main" id="{62653A8C-A9A9-4382-BF12-7EF73D559198}"/>
              </a:ext>
            </a:extLst>
          </p:cNvPr>
          <p:cNvSpPr txBox="1"/>
          <p:nvPr/>
        </p:nvSpPr>
        <p:spPr>
          <a:xfrm>
            <a:off x="4500714" y="2918885"/>
            <a:ext cx="2743200" cy="1785104"/>
          </a:xfrm>
          <a:prstGeom prst="rect">
            <a:avLst/>
          </a:prstGeom>
          <a:noFill/>
          <a:ln w="44450">
            <a:solidFill>
              <a:srgbClr val="7030A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Data analysis</a:t>
            </a:r>
          </a:p>
          <a:p>
            <a:pPr algn="ctr"/>
            <a:endParaRPr lang="en-US" dirty="0"/>
          </a:p>
          <a:p>
            <a:pPr algn="ctr"/>
            <a:r>
              <a:rPr lang="en-US" sz="1400" dirty="0"/>
              <a:t>Modelling </a:t>
            </a:r>
          </a:p>
          <a:p>
            <a:pPr algn="ctr"/>
            <a:r>
              <a:rPr lang="en-US" sz="1400" dirty="0"/>
              <a:t>Prediction </a:t>
            </a:r>
          </a:p>
          <a:p>
            <a:pPr algn="ctr"/>
            <a:r>
              <a:rPr lang="en-US" sz="1400" dirty="0"/>
              <a:t>Disease understanding</a:t>
            </a:r>
          </a:p>
          <a:p>
            <a:pPr algn="ctr"/>
            <a:r>
              <a:rPr lang="en-US" sz="1400" dirty="0"/>
              <a:t>Risk factors</a:t>
            </a:r>
          </a:p>
          <a:p>
            <a:pPr algn="ctr"/>
            <a:endParaRPr lang="en-US" dirty="0"/>
          </a:p>
        </p:txBody>
      </p:sp>
      <p:sp>
        <p:nvSpPr>
          <p:cNvPr id="10" name="TextBox 9">
            <a:extLst>
              <a:ext uri="{FF2B5EF4-FFF2-40B4-BE49-F238E27FC236}">
                <a16:creationId xmlns:a16="http://schemas.microsoft.com/office/drawing/2014/main" id="{1259E9B1-5AC5-4B6D-8EE3-C506A93BD241}"/>
              </a:ext>
            </a:extLst>
          </p:cNvPr>
          <p:cNvSpPr txBox="1"/>
          <p:nvPr/>
        </p:nvSpPr>
        <p:spPr>
          <a:xfrm>
            <a:off x="7440820" y="5830354"/>
            <a:ext cx="2743200" cy="369332"/>
          </a:xfrm>
          <a:prstGeom prst="rect">
            <a:avLst/>
          </a:prstGeom>
          <a:noFill/>
          <a:ln w="44450">
            <a:solidFill>
              <a:srgbClr val="E2252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Academic dissemination</a:t>
            </a:r>
          </a:p>
        </p:txBody>
      </p:sp>
      <p:sp>
        <p:nvSpPr>
          <p:cNvPr id="11" name="TextBox 10">
            <a:extLst>
              <a:ext uri="{FF2B5EF4-FFF2-40B4-BE49-F238E27FC236}">
                <a16:creationId xmlns:a16="http://schemas.microsoft.com/office/drawing/2014/main" id="{A9FF3215-E94D-449C-BC0D-B72647F71356}"/>
              </a:ext>
            </a:extLst>
          </p:cNvPr>
          <p:cNvSpPr txBox="1"/>
          <p:nvPr/>
        </p:nvSpPr>
        <p:spPr>
          <a:xfrm>
            <a:off x="1219253" y="5507188"/>
            <a:ext cx="2743200" cy="1015663"/>
          </a:xfrm>
          <a:prstGeom prst="rect">
            <a:avLst/>
          </a:prstGeom>
          <a:noFill/>
          <a:ln w="41275">
            <a:solidFill>
              <a:srgbClr val="01436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Public dissemination</a:t>
            </a:r>
          </a:p>
          <a:p>
            <a:pPr algn="ctr"/>
            <a:r>
              <a:rPr lang="en-US" sz="1400" dirty="0"/>
              <a:t>Media</a:t>
            </a:r>
          </a:p>
          <a:p>
            <a:pPr algn="ctr"/>
            <a:r>
              <a:rPr lang="en-US" sz="1400" dirty="0"/>
              <a:t>Governmental bodies</a:t>
            </a:r>
          </a:p>
          <a:p>
            <a:pPr algn="ctr"/>
            <a:r>
              <a:rPr lang="en-US" sz="1400" dirty="0"/>
              <a:t>Website / App users</a:t>
            </a:r>
          </a:p>
        </p:txBody>
      </p:sp>
      <p:sp>
        <p:nvSpPr>
          <p:cNvPr id="12" name="TextBox 11">
            <a:extLst>
              <a:ext uri="{FF2B5EF4-FFF2-40B4-BE49-F238E27FC236}">
                <a16:creationId xmlns:a16="http://schemas.microsoft.com/office/drawing/2014/main" id="{0BE6EA15-DE04-4B8E-8B01-42DC7D40B9E9}"/>
              </a:ext>
            </a:extLst>
          </p:cNvPr>
          <p:cNvSpPr txBox="1"/>
          <p:nvPr/>
        </p:nvSpPr>
        <p:spPr>
          <a:xfrm>
            <a:off x="6135165" y="2194345"/>
            <a:ext cx="1859304" cy="369332"/>
          </a:xfrm>
          <a:prstGeom prst="rect">
            <a:avLst/>
          </a:prstGeom>
          <a:noFill/>
          <a:ln w="44450">
            <a:solidFill>
              <a:srgbClr val="E2252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Data cleaning</a:t>
            </a:r>
          </a:p>
        </p:txBody>
      </p:sp>
      <p:sp>
        <p:nvSpPr>
          <p:cNvPr id="17" name="TextBox 16">
            <a:extLst>
              <a:ext uri="{FF2B5EF4-FFF2-40B4-BE49-F238E27FC236}">
                <a16:creationId xmlns:a16="http://schemas.microsoft.com/office/drawing/2014/main" id="{AC25D877-B9AB-0640-8748-83601D4ADA72}"/>
              </a:ext>
            </a:extLst>
          </p:cNvPr>
          <p:cNvSpPr txBox="1"/>
          <p:nvPr/>
        </p:nvSpPr>
        <p:spPr>
          <a:xfrm>
            <a:off x="8873627" y="1198234"/>
            <a:ext cx="2850078" cy="923330"/>
          </a:xfrm>
          <a:prstGeom prst="rect">
            <a:avLst/>
          </a:prstGeom>
          <a:noFill/>
          <a:ln w="44450">
            <a:solidFill>
              <a:srgbClr val="E22525"/>
            </a:solidFill>
          </a:ln>
        </p:spPr>
        <p:txBody>
          <a:bodyPr wrap="square" rtlCol="0">
            <a:spAutoFit/>
          </a:bodyPr>
          <a:lstStyle/>
          <a:p>
            <a:pPr algn="ctr"/>
            <a:r>
              <a:rPr lang="en-US" dirty="0"/>
              <a:t>Input on question design</a:t>
            </a:r>
          </a:p>
          <a:p>
            <a:pPr algn="ctr"/>
            <a:r>
              <a:rPr lang="en-US" dirty="0"/>
              <a:t>Target for specific populations…</a:t>
            </a:r>
          </a:p>
        </p:txBody>
      </p:sp>
      <p:sp>
        <p:nvSpPr>
          <p:cNvPr id="18" name="TextBox 17">
            <a:extLst>
              <a:ext uri="{FF2B5EF4-FFF2-40B4-BE49-F238E27FC236}">
                <a16:creationId xmlns:a16="http://schemas.microsoft.com/office/drawing/2014/main" id="{880E3E19-799D-3C4B-97A5-C8EA1AD7C19F}"/>
              </a:ext>
            </a:extLst>
          </p:cNvPr>
          <p:cNvSpPr txBox="1"/>
          <p:nvPr/>
        </p:nvSpPr>
        <p:spPr>
          <a:xfrm>
            <a:off x="138737" y="3724505"/>
            <a:ext cx="1354142" cy="923330"/>
          </a:xfrm>
          <a:prstGeom prst="rect">
            <a:avLst/>
          </a:prstGeom>
          <a:noFill/>
          <a:ln w="41275">
            <a:solidFill>
              <a:srgbClr val="014364"/>
            </a:solidFill>
          </a:ln>
        </p:spPr>
        <p:txBody>
          <a:bodyPr wrap="square" rtlCol="0">
            <a:spAutoFit/>
          </a:bodyPr>
          <a:lstStyle/>
          <a:p>
            <a:pPr algn="ctr"/>
            <a:r>
              <a:rPr lang="en-US" dirty="0"/>
              <a:t>Analysis of feedback from users</a:t>
            </a:r>
          </a:p>
        </p:txBody>
      </p:sp>
      <p:pic>
        <p:nvPicPr>
          <p:cNvPr id="20" name="Picture 19" descr="A picture containing red, person, pink, people&#10;&#10;Description automatically generated">
            <a:extLst>
              <a:ext uri="{FF2B5EF4-FFF2-40B4-BE49-F238E27FC236}">
                <a16:creationId xmlns:a16="http://schemas.microsoft.com/office/drawing/2014/main" id="{C0BE041A-E4D9-2044-9275-761EEE5813DA}"/>
              </a:ext>
            </a:extLst>
          </p:cNvPr>
          <p:cNvPicPr>
            <a:picLocks noChangeAspect="1"/>
          </p:cNvPicPr>
          <p:nvPr/>
        </p:nvPicPr>
        <p:blipFill>
          <a:blip r:embed="rId2"/>
          <a:stretch>
            <a:fillRect/>
          </a:stretch>
        </p:blipFill>
        <p:spPr>
          <a:xfrm>
            <a:off x="8201696" y="2803970"/>
            <a:ext cx="1228261" cy="940255"/>
          </a:xfrm>
          <a:prstGeom prst="rect">
            <a:avLst/>
          </a:prstGeom>
        </p:spPr>
      </p:pic>
      <p:pic>
        <p:nvPicPr>
          <p:cNvPr id="22" name="Picture 21" descr="A close up of a sign&#10;&#10;Description automatically generated">
            <a:extLst>
              <a:ext uri="{FF2B5EF4-FFF2-40B4-BE49-F238E27FC236}">
                <a16:creationId xmlns:a16="http://schemas.microsoft.com/office/drawing/2014/main" id="{78F040C5-C53C-6242-B590-25B00D2CF0D4}"/>
              </a:ext>
            </a:extLst>
          </p:cNvPr>
          <p:cNvPicPr>
            <a:picLocks noChangeAspect="1"/>
          </p:cNvPicPr>
          <p:nvPr/>
        </p:nvPicPr>
        <p:blipFill>
          <a:blip r:embed="rId3"/>
          <a:stretch>
            <a:fillRect/>
          </a:stretch>
        </p:blipFill>
        <p:spPr>
          <a:xfrm>
            <a:off x="2114680" y="3060463"/>
            <a:ext cx="909640" cy="909640"/>
          </a:xfrm>
          <a:prstGeom prst="rect">
            <a:avLst/>
          </a:prstGeom>
        </p:spPr>
      </p:pic>
      <p:sp>
        <p:nvSpPr>
          <p:cNvPr id="23" name="TextBox 22">
            <a:extLst>
              <a:ext uri="{FF2B5EF4-FFF2-40B4-BE49-F238E27FC236}">
                <a16:creationId xmlns:a16="http://schemas.microsoft.com/office/drawing/2014/main" id="{0A1F02BA-7C08-B744-8F6F-1925492930CB}"/>
              </a:ext>
            </a:extLst>
          </p:cNvPr>
          <p:cNvSpPr txBox="1"/>
          <p:nvPr/>
        </p:nvSpPr>
        <p:spPr>
          <a:xfrm>
            <a:off x="10380927" y="3483605"/>
            <a:ext cx="1754207" cy="923330"/>
          </a:xfrm>
          <a:prstGeom prst="rect">
            <a:avLst/>
          </a:prstGeom>
          <a:noFill/>
          <a:ln w="44450">
            <a:solidFill>
              <a:srgbClr val="E2252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Design of new research questions</a:t>
            </a:r>
          </a:p>
        </p:txBody>
      </p:sp>
      <p:pic>
        <p:nvPicPr>
          <p:cNvPr id="31" name="Picture 30" descr="A close up of a sign&#10;&#10;Description automatically generated">
            <a:extLst>
              <a:ext uri="{FF2B5EF4-FFF2-40B4-BE49-F238E27FC236}">
                <a16:creationId xmlns:a16="http://schemas.microsoft.com/office/drawing/2014/main" id="{3B281D3A-A8E5-0443-97C9-C4E935854BA8}"/>
              </a:ext>
            </a:extLst>
          </p:cNvPr>
          <p:cNvPicPr>
            <a:picLocks noChangeAspect="1"/>
          </p:cNvPicPr>
          <p:nvPr/>
        </p:nvPicPr>
        <p:blipFill>
          <a:blip r:embed="rId4"/>
          <a:stretch>
            <a:fillRect/>
          </a:stretch>
        </p:blipFill>
        <p:spPr>
          <a:xfrm>
            <a:off x="7647104" y="3945270"/>
            <a:ext cx="816823" cy="950342"/>
          </a:xfrm>
          <a:prstGeom prst="rect">
            <a:avLst/>
          </a:prstGeom>
        </p:spPr>
      </p:pic>
      <p:pic>
        <p:nvPicPr>
          <p:cNvPr id="33" name="Picture 32" descr="A picture containing table&#10;&#10;Description automatically generated">
            <a:extLst>
              <a:ext uri="{FF2B5EF4-FFF2-40B4-BE49-F238E27FC236}">
                <a16:creationId xmlns:a16="http://schemas.microsoft.com/office/drawing/2014/main" id="{3AA3B7A2-79AD-254B-A882-353DD8BC55A7}"/>
              </a:ext>
            </a:extLst>
          </p:cNvPr>
          <p:cNvPicPr>
            <a:picLocks noChangeAspect="1"/>
          </p:cNvPicPr>
          <p:nvPr/>
        </p:nvPicPr>
        <p:blipFill rotWithShape="1">
          <a:blip r:embed="rId5"/>
          <a:srcRect l="20661" r="22750"/>
          <a:stretch/>
        </p:blipFill>
        <p:spPr>
          <a:xfrm>
            <a:off x="9098792" y="3918208"/>
            <a:ext cx="954685" cy="933506"/>
          </a:xfrm>
          <a:prstGeom prst="rect">
            <a:avLst/>
          </a:prstGeom>
        </p:spPr>
      </p:pic>
      <p:cxnSp>
        <p:nvCxnSpPr>
          <p:cNvPr id="76" name="Elbow Connector 75">
            <a:extLst>
              <a:ext uri="{FF2B5EF4-FFF2-40B4-BE49-F238E27FC236}">
                <a16:creationId xmlns:a16="http://schemas.microsoft.com/office/drawing/2014/main" id="{D15F9838-D197-704D-A235-C7B0AFAE892F}"/>
              </a:ext>
            </a:extLst>
          </p:cNvPr>
          <p:cNvCxnSpPr>
            <a:cxnSpLocks/>
            <a:stCxn id="3" idx="3"/>
            <a:endCxn id="8" idx="0"/>
          </p:cNvCxnSpPr>
          <p:nvPr/>
        </p:nvCxnSpPr>
        <p:spPr>
          <a:xfrm>
            <a:off x="3544259" y="1659899"/>
            <a:ext cx="973555" cy="534446"/>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Elbow Connector 77">
            <a:extLst>
              <a:ext uri="{FF2B5EF4-FFF2-40B4-BE49-F238E27FC236}">
                <a16:creationId xmlns:a16="http://schemas.microsoft.com/office/drawing/2014/main" id="{56504B8D-30BE-0543-9CC5-2CA417A93777}"/>
              </a:ext>
            </a:extLst>
          </p:cNvPr>
          <p:cNvCxnSpPr>
            <a:cxnSpLocks/>
            <a:stCxn id="8" idx="2"/>
            <a:endCxn id="9" idx="0"/>
          </p:cNvCxnSpPr>
          <p:nvPr/>
        </p:nvCxnSpPr>
        <p:spPr>
          <a:xfrm rot="16200000" flipH="1">
            <a:off x="5017460" y="2064031"/>
            <a:ext cx="355208" cy="1354500"/>
          </a:xfrm>
          <a:prstGeom prst="bentConnector3">
            <a:avLst>
              <a:gd name="adj1" fmla="val 50000"/>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1" name="Elbow Connector 80">
            <a:extLst>
              <a:ext uri="{FF2B5EF4-FFF2-40B4-BE49-F238E27FC236}">
                <a16:creationId xmlns:a16="http://schemas.microsoft.com/office/drawing/2014/main" id="{892DFCD1-6447-F64D-9230-4341D41B9D6F}"/>
              </a:ext>
            </a:extLst>
          </p:cNvPr>
          <p:cNvCxnSpPr>
            <a:cxnSpLocks/>
            <a:stCxn id="9" idx="2"/>
            <a:endCxn id="11" idx="3"/>
          </p:cNvCxnSpPr>
          <p:nvPr/>
        </p:nvCxnSpPr>
        <p:spPr>
          <a:xfrm rot="5400000">
            <a:off x="4261869" y="4404574"/>
            <a:ext cx="1311031" cy="1909861"/>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5" name="Elbow Connector 84">
            <a:extLst>
              <a:ext uri="{FF2B5EF4-FFF2-40B4-BE49-F238E27FC236}">
                <a16:creationId xmlns:a16="http://schemas.microsoft.com/office/drawing/2014/main" id="{8094BC0A-A35F-C449-AD18-A6C28403BEAB}"/>
              </a:ext>
            </a:extLst>
          </p:cNvPr>
          <p:cNvCxnSpPr>
            <a:cxnSpLocks/>
            <a:stCxn id="9" idx="2"/>
            <a:endCxn id="10" idx="1"/>
          </p:cNvCxnSpPr>
          <p:nvPr/>
        </p:nvCxnSpPr>
        <p:spPr>
          <a:xfrm rot="16200000" flipH="1">
            <a:off x="6001052" y="4575251"/>
            <a:ext cx="1311031" cy="1568506"/>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0" name="Elbow Connector 89">
            <a:extLst>
              <a:ext uri="{FF2B5EF4-FFF2-40B4-BE49-F238E27FC236}">
                <a16:creationId xmlns:a16="http://schemas.microsoft.com/office/drawing/2014/main" id="{614A2099-5B39-7549-92B4-9A4468AA6FF8}"/>
              </a:ext>
            </a:extLst>
          </p:cNvPr>
          <p:cNvCxnSpPr>
            <a:cxnSpLocks/>
            <a:stCxn id="23" idx="0"/>
            <a:endCxn id="17" idx="2"/>
          </p:cNvCxnSpPr>
          <p:nvPr/>
        </p:nvCxnSpPr>
        <p:spPr>
          <a:xfrm rot="16200000" flipV="1">
            <a:off x="10097329" y="2322902"/>
            <a:ext cx="1362041" cy="959365"/>
          </a:xfrm>
          <a:prstGeom prst="bentConnector3">
            <a:avLst>
              <a:gd name="adj1" fmla="val 50000"/>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4" name="Elbow Connector 93">
            <a:extLst>
              <a:ext uri="{FF2B5EF4-FFF2-40B4-BE49-F238E27FC236}">
                <a16:creationId xmlns:a16="http://schemas.microsoft.com/office/drawing/2014/main" id="{451E385B-BC67-4D43-96E9-F8A9668E0FF3}"/>
              </a:ext>
            </a:extLst>
          </p:cNvPr>
          <p:cNvCxnSpPr>
            <a:cxnSpLocks/>
            <a:stCxn id="10" idx="3"/>
            <a:endCxn id="23" idx="2"/>
          </p:cNvCxnSpPr>
          <p:nvPr/>
        </p:nvCxnSpPr>
        <p:spPr>
          <a:xfrm flipV="1">
            <a:off x="10184020" y="4406935"/>
            <a:ext cx="1074011" cy="160808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Elbow Connector 96">
            <a:extLst>
              <a:ext uri="{FF2B5EF4-FFF2-40B4-BE49-F238E27FC236}">
                <a16:creationId xmlns:a16="http://schemas.microsoft.com/office/drawing/2014/main" id="{9D04AE92-7EEF-984D-8505-DF8E93D3DA11}"/>
              </a:ext>
            </a:extLst>
          </p:cNvPr>
          <p:cNvCxnSpPr>
            <a:cxnSpLocks/>
            <a:stCxn id="17" idx="0"/>
            <a:endCxn id="3" idx="0"/>
          </p:cNvCxnSpPr>
          <p:nvPr/>
        </p:nvCxnSpPr>
        <p:spPr>
          <a:xfrm rot="16200000" flipH="1" flipV="1">
            <a:off x="6288873" y="-2534561"/>
            <a:ext cx="276999" cy="7742587"/>
          </a:xfrm>
          <a:prstGeom prst="bentConnector3">
            <a:avLst>
              <a:gd name="adj1" fmla="val -82527"/>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Elbow Connector 100">
            <a:extLst>
              <a:ext uri="{FF2B5EF4-FFF2-40B4-BE49-F238E27FC236}">
                <a16:creationId xmlns:a16="http://schemas.microsoft.com/office/drawing/2014/main" id="{04B9F838-7E74-7B4B-9D98-CBF83DF0DFA6}"/>
              </a:ext>
            </a:extLst>
          </p:cNvPr>
          <p:cNvCxnSpPr>
            <a:cxnSpLocks/>
            <a:stCxn id="18" idx="0"/>
            <a:endCxn id="3" idx="1"/>
          </p:cNvCxnSpPr>
          <p:nvPr/>
        </p:nvCxnSpPr>
        <p:spPr>
          <a:xfrm rot="5400000" flipH="1" flipV="1">
            <a:off x="159550" y="2316157"/>
            <a:ext cx="2064606" cy="752090"/>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Elbow Connector 103">
            <a:extLst>
              <a:ext uri="{FF2B5EF4-FFF2-40B4-BE49-F238E27FC236}">
                <a16:creationId xmlns:a16="http://schemas.microsoft.com/office/drawing/2014/main" id="{BF70856C-4E04-1042-8C6A-9674F60E112E}"/>
              </a:ext>
            </a:extLst>
          </p:cNvPr>
          <p:cNvCxnSpPr>
            <a:cxnSpLocks/>
            <a:stCxn id="11" idx="1"/>
            <a:endCxn id="18" idx="2"/>
          </p:cNvCxnSpPr>
          <p:nvPr/>
        </p:nvCxnSpPr>
        <p:spPr>
          <a:xfrm rot="10800000">
            <a:off x="815809" y="4647836"/>
            <a:ext cx="403445" cy="1367185"/>
          </a:xfrm>
          <a:prstGeom prst="bentConnector2">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Elbow Connector 106">
            <a:extLst>
              <a:ext uri="{FF2B5EF4-FFF2-40B4-BE49-F238E27FC236}">
                <a16:creationId xmlns:a16="http://schemas.microsoft.com/office/drawing/2014/main" id="{CB06CDBC-0F03-9544-8B9C-69EFA680E219}"/>
              </a:ext>
            </a:extLst>
          </p:cNvPr>
          <p:cNvCxnSpPr>
            <a:cxnSpLocks/>
            <a:stCxn id="12" idx="2"/>
            <a:endCxn id="9" idx="0"/>
          </p:cNvCxnSpPr>
          <p:nvPr/>
        </p:nvCxnSpPr>
        <p:spPr>
          <a:xfrm rot="5400000">
            <a:off x="6290962" y="2145030"/>
            <a:ext cx="355208" cy="1192503"/>
          </a:xfrm>
          <a:prstGeom prst="bentConnector3">
            <a:avLst>
              <a:gd name="adj1" fmla="val 50000"/>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 name="Graphic 29">
            <a:extLst>
              <a:ext uri="{FF2B5EF4-FFF2-40B4-BE49-F238E27FC236}">
                <a16:creationId xmlns:a16="http://schemas.microsoft.com/office/drawing/2014/main" id="{04BD86B2-8B7B-0D4B-B227-D6E6226F98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83485" y="2748263"/>
            <a:ext cx="842873" cy="245838"/>
          </a:xfrm>
          <a:prstGeom prst="rect">
            <a:avLst/>
          </a:prstGeom>
        </p:spPr>
      </p:pic>
    </p:spTree>
    <p:extLst>
      <p:ext uri="{BB962C8B-B14F-4D97-AF65-F5344CB8AC3E}">
        <p14:creationId xmlns:p14="http://schemas.microsoft.com/office/powerpoint/2010/main" val="15265126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559DBD-9BE9-6340-88E5-6454CCFEF976}"/>
              </a:ext>
            </a:extLst>
          </p:cNvPr>
          <p:cNvSpPr>
            <a:spLocks noGrp="1"/>
          </p:cNvSpPr>
          <p:nvPr>
            <p:ph type="title"/>
          </p:nvPr>
        </p:nvSpPr>
        <p:spPr/>
        <p:txBody>
          <a:bodyPr/>
          <a:lstStyle/>
          <a:p>
            <a:r>
              <a:rPr lang="en-US" dirty="0"/>
              <a:t>Data burden – Weight and complexity –</a:t>
            </a:r>
            <a:r>
              <a:rPr lang="en-US" dirty="0" err="1"/>
              <a:t>ExeTera</a:t>
            </a:r>
            <a:r>
              <a:rPr lang="en-US" dirty="0"/>
              <a:t> Platform</a:t>
            </a:r>
          </a:p>
        </p:txBody>
      </p:sp>
      <p:sp>
        <p:nvSpPr>
          <p:cNvPr id="5" name="Content Placeholder 4">
            <a:extLst>
              <a:ext uri="{FF2B5EF4-FFF2-40B4-BE49-F238E27FC236}">
                <a16:creationId xmlns:a16="http://schemas.microsoft.com/office/drawing/2014/main" id="{F86BBA6D-7FD2-7943-8AC3-031383C40C29}"/>
              </a:ext>
            </a:extLst>
          </p:cNvPr>
          <p:cNvSpPr>
            <a:spLocks noGrp="1"/>
          </p:cNvSpPr>
          <p:nvPr>
            <p:ph idx="1"/>
          </p:nvPr>
        </p:nvSpPr>
        <p:spPr/>
        <p:txBody>
          <a:bodyPr/>
          <a:lstStyle/>
          <a:p>
            <a:endParaRPr lang="en-US" dirty="0"/>
          </a:p>
          <a:p>
            <a:endParaRPr lang="en-US" dirty="0"/>
          </a:p>
          <a:p>
            <a:endParaRPr lang="en-US" dirty="0"/>
          </a:p>
        </p:txBody>
      </p:sp>
      <p:sp>
        <p:nvSpPr>
          <p:cNvPr id="6" name="TextBox 5">
            <a:extLst>
              <a:ext uri="{FF2B5EF4-FFF2-40B4-BE49-F238E27FC236}">
                <a16:creationId xmlns:a16="http://schemas.microsoft.com/office/drawing/2014/main" id="{7AE43DDD-BB20-D444-825E-1A9014988C4B}"/>
              </a:ext>
            </a:extLst>
          </p:cNvPr>
          <p:cNvSpPr txBox="1"/>
          <p:nvPr/>
        </p:nvSpPr>
        <p:spPr>
          <a:xfrm>
            <a:off x="8343991" y="1310097"/>
            <a:ext cx="2637260" cy="1477328"/>
          </a:xfrm>
          <a:prstGeom prst="rect">
            <a:avLst/>
          </a:prstGeom>
          <a:noFill/>
          <a:ln w="38100">
            <a:solidFill>
              <a:schemeClr val="accent1"/>
            </a:solidFill>
          </a:ln>
        </p:spPr>
        <p:txBody>
          <a:bodyPr wrap="none" rtlCol="0">
            <a:spAutoFit/>
          </a:bodyPr>
          <a:lstStyle/>
          <a:p>
            <a:pPr algn="ctr"/>
            <a:r>
              <a:rPr lang="en-US" b="1" dirty="0"/>
              <a:t>Data weight</a:t>
            </a:r>
          </a:p>
          <a:p>
            <a:pPr algn="ctr"/>
            <a:endParaRPr lang="en-US" dirty="0"/>
          </a:p>
          <a:p>
            <a:pPr algn="ctr"/>
            <a:r>
              <a:rPr lang="en-US" dirty="0"/>
              <a:t>Daily snapshots ~ 62GB</a:t>
            </a:r>
          </a:p>
          <a:p>
            <a:pPr algn="ctr"/>
            <a:endParaRPr lang="en-US" dirty="0"/>
          </a:p>
          <a:p>
            <a:pPr algn="ctr"/>
            <a:r>
              <a:rPr lang="en-US" dirty="0"/>
              <a:t>Overall data ~ 20 TB</a:t>
            </a:r>
          </a:p>
        </p:txBody>
      </p:sp>
      <p:sp>
        <p:nvSpPr>
          <p:cNvPr id="7" name="TextBox 6">
            <a:extLst>
              <a:ext uri="{FF2B5EF4-FFF2-40B4-BE49-F238E27FC236}">
                <a16:creationId xmlns:a16="http://schemas.microsoft.com/office/drawing/2014/main" id="{1FB2228D-6F6F-B846-BD1C-179734C4C46D}"/>
              </a:ext>
            </a:extLst>
          </p:cNvPr>
          <p:cNvSpPr txBox="1"/>
          <p:nvPr/>
        </p:nvSpPr>
        <p:spPr>
          <a:xfrm>
            <a:off x="721896" y="1203159"/>
            <a:ext cx="3447046" cy="3693319"/>
          </a:xfrm>
          <a:prstGeom prst="rect">
            <a:avLst/>
          </a:prstGeom>
          <a:noFill/>
          <a:ln w="38100">
            <a:solidFill>
              <a:schemeClr val="accent1"/>
            </a:solidFill>
          </a:ln>
        </p:spPr>
        <p:txBody>
          <a:bodyPr wrap="square" rtlCol="0">
            <a:spAutoFit/>
          </a:bodyPr>
          <a:lstStyle/>
          <a:p>
            <a:pPr algn="ctr"/>
            <a:r>
              <a:rPr lang="en-US" b="1"/>
              <a:t>Data types</a:t>
            </a:r>
          </a:p>
          <a:p>
            <a:pPr algn="ctr"/>
            <a:endParaRPr lang="en-US"/>
          </a:p>
          <a:p>
            <a:pPr algn="ctr"/>
            <a:r>
              <a:rPr lang="en-US"/>
              <a:t>Patient  (4.96M x 224 fields)</a:t>
            </a:r>
          </a:p>
          <a:p>
            <a:pPr algn="ctr"/>
            <a:endParaRPr lang="en-US"/>
          </a:p>
          <a:p>
            <a:pPr algn="ctr"/>
            <a:r>
              <a:rPr lang="en-US"/>
              <a:t>Assessments (266M x 66)</a:t>
            </a:r>
          </a:p>
          <a:p>
            <a:pPr algn="ctr"/>
            <a:endParaRPr lang="en-US"/>
          </a:p>
          <a:p>
            <a:pPr algn="ctr"/>
            <a:r>
              <a:rPr lang="en-US"/>
              <a:t>Tests (2.87M x 24)</a:t>
            </a:r>
          </a:p>
          <a:p>
            <a:pPr algn="ctr"/>
            <a:endParaRPr lang="en-US"/>
          </a:p>
          <a:p>
            <a:pPr algn="ctr"/>
            <a:r>
              <a:rPr lang="en-US"/>
              <a:t>Diet (1.58M x 97)</a:t>
            </a:r>
          </a:p>
          <a:p>
            <a:pPr algn="ctr"/>
            <a:endParaRPr lang="en-US"/>
          </a:p>
          <a:p>
            <a:pPr algn="ctr"/>
            <a:r>
              <a:rPr lang="en-US"/>
              <a:t>Vaccine doses: (179K x 15)</a:t>
            </a:r>
          </a:p>
          <a:p>
            <a:pPr algn="ctr"/>
            <a:r>
              <a:rPr lang="en-US"/>
              <a:t>Vaccine symptoms: (348K x 28)</a:t>
            </a:r>
          </a:p>
          <a:p>
            <a:pPr algn="ctr"/>
            <a:r>
              <a:rPr lang="en-US"/>
              <a:t>Vaccine hesitancy: (1.12M * 20)</a:t>
            </a:r>
          </a:p>
        </p:txBody>
      </p:sp>
      <p:sp>
        <p:nvSpPr>
          <p:cNvPr id="8" name="TextBox 7">
            <a:extLst>
              <a:ext uri="{FF2B5EF4-FFF2-40B4-BE49-F238E27FC236}">
                <a16:creationId xmlns:a16="http://schemas.microsoft.com/office/drawing/2014/main" id="{1EE41AFD-2BA4-E641-AE55-B0AE22AD4B2C}"/>
              </a:ext>
            </a:extLst>
          </p:cNvPr>
          <p:cNvSpPr txBox="1"/>
          <p:nvPr/>
        </p:nvSpPr>
        <p:spPr>
          <a:xfrm>
            <a:off x="4581070" y="4451684"/>
            <a:ext cx="4493795" cy="2308324"/>
          </a:xfrm>
          <a:prstGeom prst="rect">
            <a:avLst/>
          </a:prstGeom>
          <a:noFill/>
          <a:ln w="38100">
            <a:solidFill>
              <a:schemeClr val="accent1"/>
            </a:solidFill>
          </a:ln>
        </p:spPr>
        <p:txBody>
          <a:bodyPr wrap="square" rtlCol="0">
            <a:spAutoFit/>
          </a:bodyPr>
          <a:lstStyle/>
          <a:p>
            <a:pPr algn="ctr"/>
            <a:r>
              <a:rPr lang="en-US" b="1" dirty="0"/>
              <a:t>Too large and complex to load directly</a:t>
            </a:r>
          </a:p>
          <a:p>
            <a:pPr algn="ctr"/>
            <a:endParaRPr lang="en-US" dirty="0"/>
          </a:p>
          <a:p>
            <a:pPr algn="ctr"/>
            <a:r>
              <a:rPr lang="en-US" dirty="0"/>
              <a:t>Long interaction = less exploration</a:t>
            </a:r>
          </a:p>
          <a:p>
            <a:pPr algn="ctr"/>
            <a:endParaRPr lang="en-US" dirty="0"/>
          </a:p>
          <a:p>
            <a:pPr algn="ctr"/>
            <a:r>
              <a:rPr lang="en-US" dirty="0"/>
              <a:t>Lengthy processing</a:t>
            </a:r>
          </a:p>
          <a:p>
            <a:pPr algn="ctr"/>
            <a:endParaRPr lang="en-US" dirty="0"/>
          </a:p>
          <a:p>
            <a:pPr algn="ctr"/>
            <a:r>
              <a:rPr lang="en-US" dirty="0"/>
              <a:t>Error prone</a:t>
            </a:r>
          </a:p>
        </p:txBody>
      </p:sp>
      <p:sp>
        <p:nvSpPr>
          <p:cNvPr id="11" name="Right Arrow 10">
            <a:extLst>
              <a:ext uri="{FF2B5EF4-FFF2-40B4-BE49-F238E27FC236}">
                <a16:creationId xmlns:a16="http://schemas.microsoft.com/office/drawing/2014/main" id="{FEF5F59A-4926-C342-9C7E-ED56B489CAC2}"/>
              </a:ext>
            </a:extLst>
          </p:cNvPr>
          <p:cNvSpPr/>
          <p:nvPr/>
        </p:nvSpPr>
        <p:spPr>
          <a:xfrm rot="2646149">
            <a:off x="3914141" y="3042334"/>
            <a:ext cx="3347032" cy="341757"/>
          </a:xfrm>
          <a:prstGeom prst="rightArrow">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94D4F33A-4646-4C47-B371-8E017C0A5482}"/>
              </a:ext>
            </a:extLst>
          </p:cNvPr>
          <p:cNvSpPr/>
          <p:nvPr/>
        </p:nvSpPr>
        <p:spPr>
          <a:xfrm rot="6849727">
            <a:off x="6441717" y="3100725"/>
            <a:ext cx="2506168" cy="309267"/>
          </a:xfrm>
          <a:prstGeom prst="rightArrow">
            <a:avLst/>
          </a:prstGeom>
          <a:solidFill>
            <a:srgbClr val="D808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77DDF-9A8F-BA4A-ABA8-53A8606F952C}"/>
              </a:ext>
            </a:extLst>
          </p:cNvPr>
          <p:cNvSpPr/>
          <p:nvPr/>
        </p:nvSpPr>
        <p:spPr>
          <a:xfrm>
            <a:off x="721896" y="5556101"/>
            <a:ext cx="3239038" cy="646331"/>
          </a:xfrm>
          <a:prstGeom prst="rect">
            <a:avLst/>
          </a:prstGeom>
        </p:spPr>
        <p:txBody>
          <a:bodyPr wrap="square">
            <a:spAutoFit/>
          </a:bodyPr>
          <a:lstStyle/>
          <a:p>
            <a:pPr algn="ctr">
              <a:spcAft>
                <a:spcPts val="1600"/>
              </a:spcAft>
            </a:pPr>
            <a:r>
              <a:rPr lang="en-GB" b="1" dirty="0">
                <a:solidFill>
                  <a:schemeClr val="accent6"/>
                </a:solidFill>
                <a:latin typeface="Arial" panose="020B0604020202020204" pitchFamily="34" charset="0"/>
              </a:rPr>
              <a:t>Software available freely on HDR UK national platform</a:t>
            </a:r>
            <a:endParaRPr lang="en-US" b="1" dirty="0">
              <a:solidFill>
                <a:schemeClr val="accent6"/>
              </a:solidFill>
            </a:endParaRPr>
          </a:p>
        </p:txBody>
      </p:sp>
    </p:spTree>
    <p:extLst>
      <p:ext uri="{BB962C8B-B14F-4D97-AF65-F5344CB8AC3E}">
        <p14:creationId xmlns:p14="http://schemas.microsoft.com/office/powerpoint/2010/main" val="18278374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9CE1293A-A1E4-2846-BF39-825013C2B7BA}"/>
              </a:ext>
            </a:extLst>
          </p:cNvPr>
          <p:cNvCxnSpPr>
            <a:cxnSpLocks/>
          </p:cNvCxnSpPr>
          <p:nvPr/>
        </p:nvCxnSpPr>
        <p:spPr>
          <a:xfrm>
            <a:off x="8269682" y="1275951"/>
            <a:ext cx="0" cy="1979005"/>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A43955CC-A6F1-0F41-84AC-581DDF861D12}"/>
              </a:ext>
            </a:extLst>
          </p:cNvPr>
          <p:cNvCxnSpPr>
            <a:cxnSpLocks/>
          </p:cNvCxnSpPr>
          <p:nvPr/>
        </p:nvCxnSpPr>
        <p:spPr>
          <a:xfrm>
            <a:off x="7966033" y="1909602"/>
            <a:ext cx="0" cy="1359053"/>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A5EF3D1C-6F35-0E4C-BD7E-94DA04A2DD1C}"/>
              </a:ext>
            </a:extLst>
          </p:cNvPr>
          <p:cNvCxnSpPr>
            <a:cxnSpLocks/>
          </p:cNvCxnSpPr>
          <p:nvPr/>
        </p:nvCxnSpPr>
        <p:spPr>
          <a:xfrm flipH="1">
            <a:off x="6743447" y="3714189"/>
            <a:ext cx="4896" cy="1270548"/>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451E297-8D3B-814E-9229-22385023F03E}"/>
              </a:ext>
            </a:extLst>
          </p:cNvPr>
          <p:cNvCxnSpPr>
            <a:cxnSpLocks/>
          </p:cNvCxnSpPr>
          <p:nvPr/>
        </p:nvCxnSpPr>
        <p:spPr>
          <a:xfrm>
            <a:off x="5961419" y="3742250"/>
            <a:ext cx="0" cy="2823825"/>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A44E1D7-AE66-BE44-A2E9-EB69BD38DE19}"/>
              </a:ext>
            </a:extLst>
          </p:cNvPr>
          <p:cNvCxnSpPr>
            <a:cxnSpLocks/>
          </p:cNvCxnSpPr>
          <p:nvPr/>
        </p:nvCxnSpPr>
        <p:spPr>
          <a:xfrm flipH="1">
            <a:off x="3086183" y="2070897"/>
            <a:ext cx="4561" cy="1162912"/>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7F82474-C9F1-5E48-BE7E-5A1CEC800959}"/>
              </a:ext>
            </a:extLst>
          </p:cNvPr>
          <p:cNvCxnSpPr>
            <a:cxnSpLocks/>
          </p:cNvCxnSpPr>
          <p:nvPr/>
        </p:nvCxnSpPr>
        <p:spPr>
          <a:xfrm>
            <a:off x="6200179" y="3737985"/>
            <a:ext cx="11852" cy="2219509"/>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FE01B00-8DDC-0E4D-BFCE-F85F69C58FBB}"/>
              </a:ext>
            </a:extLst>
          </p:cNvPr>
          <p:cNvCxnSpPr>
            <a:cxnSpLocks/>
          </p:cNvCxnSpPr>
          <p:nvPr/>
        </p:nvCxnSpPr>
        <p:spPr>
          <a:xfrm flipH="1">
            <a:off x="3377493" y="3744373"/>
            <a:ext cx="4289" cy="606053"/>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43D64A5-F732-3A47-BF41-2CE53C089847}"/>
              </a:ext>
            </a:extLst>
          </p:cNvPr>
          <p:cNvCxnSpPr>
            <a:cxnSpLocks/>
          </p:cNvCxnSpPr>
          <p:nvPr/>
        </p:nvCxnSpPr>
        <p:spPr>
          <a:xfrm>
            <a:off x="123714" y="3706887"/>
            <a:ext cx="0" cy="1161831"/>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39F67290-182D-7949-AA54-F868EB383C50}"/>
              </a:ext>
            </a:extLst>
          </p:cNvPr>
          <p:cNvCxnSpPr>
            <a:cxnSpLocks/>
          </p:cNvCxnSpPr>
          <p:nvPr/>
        </p:nvCxnSpPr>
        <p:spPr>
          <a:xfrm>
            <a:off x="1971177" y="3679532"/>
            <a:ext cx="0" cy="2429318"/>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CFE3A15-7105-6A43-94AF-31192240AD2F}"/>
              </a:ext>
            </a:extLst>
          </p:cNvPr>
          <p:cNvCxnSpPr>
            <a:cxnSpLocks/>
          </p:cNvCxnSpPr>
          <p:nvPr/>
        </p:nvCxnSpPr>
        <p:spPr>
          <a:xfrm>
            <a:off x="1945245" y="1652853"/>
            <a:ext cx="19038" cy="1650765"/>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9D70166-71FE-7048-80F7-B26DA97ED0E7}"/>
              </a:ext>
            </a:extLst>
          </p:cNvPr>
          <p:cNvCxnSpPr>
            <a:cxnSpLocks/>
          </p:cNvCxnSpPr>
          <p:nvPr/>
        </p:nvCxnSpPr>
        <p:spPr>
          <a:xfrm>
            <a:off x="7005525" y="1181302"/>
            <a:ext cx="0" cy="2213467"/>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D27D7F0-1B58-8A47-B8EB-9F15364D15DF}"/>
              </a:ext>
            </a:extLst>
          </p:cNvPr>
          <p:cNvCxnSpPr>
            <a:cxnSpLocks/>
          </p:cNvCxnSpPr>
          <p:nvPr/>
        </p:nvCxnSpPr>
        <p:spPr>
          <a:xfrm>
            <a:off x="515829" y="3735570"/>
            <a:ext cx="0" cy="2028447"/>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E606E15-F7F5-4F4C-80E3-CEA1568589CF}"/>
              </a:ext>
            </a:extLst>
          </p:cNvPr>
          <p:cNvCxnSpPr>
            <a:cxnSpLocks/>
          </p:cNvCxnSpPr>
          <p:nvPr/>
        </p:nvCxnSpPr>
        <p:spPr>
          <a:xfrm>
            <a:off x="205171" y="1496793"/>
            <a:ext cx="0" cy="1779207"/>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9F61C0B0-0D6D-E649-A9CD-06F5F4FBE1A1}"/>
              </a:ext>
            </a:extLst>
          </p:cNvPr>
          <p:cNvSpPr>
            <a:spLocks noGrp="1"/>
          </p:cNvSpPr>
          <p:nvPr>
            <p:ph type="title"/>
          </p:nvPr>
        </p:nvSpPr>
        <p:spPr/>
        <p:txBody>
          <a:bodyPr/>
          <a:lstStyle/>
          <a:p>
            <a:r>
              <a:rPr lang="en-US" dirty="0"/>
              <a:t>Continuous development </a:t>
            </a:r>
          </a:p>
        </p:txBody>
      </p:sp>
      <p:sp>
        <p:nvSpPr>
          <p:cNvPr id="4" name="Right Arrow 3">
            <a:extLst>
              <a:ext uri="{FF2B5EF4-FFF2-40B4-BE49-F238E27FC236}">
                <a16:creationId xmlns:a16="http://schemas.microsoft.com/office/drawing/2014/main" id="{547C4232-40A1-3345-A7C7-9910DD90C891}"/>
              </a:ext>
            </a:extLst>
          </p:cNvPr>
          <p:cNvSpPr/>
          <p:nvPr/>
        </p:nvSpPr>
        <p:spPr>
          <a:xfrm>
            <a:off x="-94120" y="2985918"/>
            <a:ext cx="12338508" cy="1016825"/>
          </a:xfrm>
          <a:prstGeom prst="rightArrow">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5E02B4-C3B6-184E-B2B1-5B1029587A12}"/>
              </a:ext>
            </a:extLst>
          </p:cNvPr>
          <p:cNvSpPr txBox="1"/>
          <p:nvPr/>
        </p:nvSpPr>
        <p:spPr>
          <a:xfrm>
            <a:off x="60193" y="2073994"/>
            <a:ext cx="871725" cy="461665"/>
          </a:xfrm>
          <a:prstGeom prst="rect">
            <a:avLst/>
          </a:prstGeom>
          <a:solidFill>
            <a:schemeClr val="bg2"/>
          </a:solidFill>
          <a:ln>
            <a:solidFill>
              <a:srgbClr val="014364"/>
            </a:solidFill>
          </a:ln>
        </p:spPr>
        <p:txBody>
          <a:bodyPr wrap="square" rtlCol="0">
            <a:spAutoFit/>
          </a:bodyPr>
          <a:lstStyle/>
          <a:p>
            <a:r>
              <a:rPr lang="en-US" sz="1200" dirty="0"/>
              <a:t>Launch in the UK</a:t>
            </a:r>
          </a:p>
        </p:txBody>
      </p:sp>
      <p:sp>
        <p:nvSpPr>
          <p:cNvPr id="7" name="TextBox 6">
            <a:extLst>
              <a:ext uri="{FF2B5EF4-FFF2-40B4-BE49-F238E27FC236}">
                <a16:creationId xmlns:a16="http://schemas.microsoft.com/office/drawing/2014/main" id="{F9164A7F-C858-DB44-86C5-A033B19D75EF}"/>
              </a:ext>
            </a:extLst>
          </p:cNvPr>
          <p:cNvSpPr txBox="1"/>
          <p:nvPr/>
        </p:nvSpPr>
        <p:spPr>
          <a:xfrm>
            <a:off x="1502276" y="1110186"/>
            <a:ext cx="1505669" cy="276999"/>
          </a:xfrm>
          <a:prstGeom prst="rect">
            <a:avLst/>
          </a:prstGeom>
          <a:solidFill>
            <a:schemeClr val="bg2"/>
          </a:solidFill>
          <a:ln>
            <a:solidFill>
              <a:srgbClr val="014364"/>
            </a:solidFill>
          </a:ln>
        </p:spPr>
        <p:txBody>
          <a:bodyPr wrap="square" rtlCol="0">
            <a:spAutoFit/>
          </a:bodyPr>
          <a:lstStyle/>
          <a:p>
            <a:r>
              <a:rPr lang="en-US" sz="1200" dirty="0"/>
              <a:t>Launch in Sweden</a:t>
            </a:r>
          </a:p>
        </p:txBody>
      </p:sp>
      <p:sp>
        <p:nvSpPr>
          <p:cNvPr id="8" name="TextBox 7">
            <a:extLst>
              <a:ext uri="{FF2B5EF4-FFF2-40B4-BE49-F238E27FC236}">
                <a16:creationId xmlns:a16="http://schemas.microsoft.com/office/drawing/2014/main" id="{033D6A8F-C256-F645-9F65-73BC9A57A25B}"/>
              </a:ext>
            </a:extLst>
          </p:cNvPr>
          <p:cNvSpPr txBox="1"/>
          <p:nvPr/>
        </p:nvSpPr>
        <p:spPr>
          <a:xfrm>
            <a:off x="1954764" y="1659221"/>
            <a:ext cx="1725533" cy="276999"/>
          </a:xfrm>
          <a:prstGeom prst="rect">
            <a:avLst/>
          </a:prstGeom>
          <a:solidFill>
            <a:schemeClr val="bg2"/>
          </a:solidFill>
          <a:ln>
            <a:solidFill>
              <a:srgbClr val="014364"/>
            </a:solidFill>
          </a:ln>
        </p:spPr>
        <p:txBody>
          <a:bodyPr wrap="square" rtlCol="0">
            <a:spAutoFit/>
          </a:bodyPr>
          <a:lstStyle/>
          <a:p>
            <a:r>
              <a:rPr lang="en-US" sz="1200" dirty="0"/>
              <a:t>Reporting by proxy</a:t>
            </a:r>
          </a:p>
        </p:txBody>
      </p:sp>
      <p:sp>
        <p:nvSpPr>
          <p:cNvPr id="9" name="TextBox 8">
            <a:extLst>
              <a:ext uri="{FF2B5EF4-FFF2-40B4-BE49-F238E27FC236}">
                <a16:creationId xmlns:a16="http://schemas.microsoft.com/office/drawing/2014/main" id="{3EF5A3ED-6BA9-9C4A-A453-457556F008AC}"/>
              </a:ext>
            </a:extLst>
          </p:cNvPr>
          <p:cNvSpPr txBox="1"/>
          <p:nvPr/>
        </p:nvSpPr>
        <p:spPr>
          <a:xfrm>
            <a:off x="3090744" y="2076025"/>
            <a:ext cx="1048527" cy="461665"/>
          </a:xfrm>
          <a:prstGeom prst="rect">
            <a:avLst/>
          </a:prstGeom>
          <a:solidFill>
            <a:schemeClr val="bg2"/>
          </a:solidFill>
          <a:ln>
            <a:solidFill>
              <a:srgbClr val="014364"/>
            </a:solidFill>
          </a:ln>
        </p:spPr>
        <p:txBody>
          <a:bodyPr wrap="square" rtlCol="0">
            <a:spAutoFit/>
          </a:bodyPr>
          <a:lstStyle/>
          <a:p>
            <a:r>
              <a:rPr lang="en-US" sz="1200" dirty="0"/>
              <a:t>Start wider testing</a:t>
            </a:r>
          </a:p>
        </p:txBody>
      </p:sp>
      <p:sp>
        <p:nvSpPr>
          <p:cNvPr id="10" name="TextBox 9">
            <a:extLst>
              <a:ext uri="{FF2B5EF4-FFF2-40B4-BE49-F238E27FC236}">
                <a16:creationId xmlns:a16="http://schemas.microsoft.com/office/drawing/2014/main" id="{D8F27E9A-1E70-BA40-8556-B0CE861ABC92}"/>
              </a:ext>
            </a:extLst>
          </p:cNvPr>
          <p:cNvSpPr txBox="1"/>
          <p:nvPr/>
        </p:nvSpPr>
        <p:spPr>
          <a:xfrm>
            <a:off x="22600" y="3268655"/>
            <a:ext cx="344192" cy="430887"/>
          </a:xfrm>
          <a:prstGeom prst="rect">
            <a:avLst/>
          </a:prstGeom>
          <a:noFill/>
        </p:spPr>
        <p:txBody>
          <a:bodyPr wrap="square" lIns="0" rtlCol="0">
            <a:spAutoFit/>
          </a:bodyPr>
          <a:lstStyle/>
          <a:p>
            <a:r>
              <a:rPr lang="en-US" sz="1100" dirty="0">
                <a:solidFill>
                  <a:schemeClr val="bg1"/>
                </a:solidFill>
              </a:rPr>
              <a:t>24/03</a:t>
            </a:r>
          </a:p>
        </p:txBody>
      </p:sp>
      <p:sp>
        <p:nvSpPr>
          <p:cNvPr id="11" name="TextBox 10">
            <a:extLst>
              <a:ext uri="{FF2B5EF4-FFF2-40B4-BE49-F238E27FC236}">
                <a16:creationId xmlns:a16="http://schemas.microsoft.com/office/drawing/2014/main" id="{4CC4462B-A4F1-6A4D-8F13-E0ACB96DA10F}"/>
              </a:ext>
            </a:extLst>
          </p:cNvPr>
          <p:cNvSpPr txBox="1"/>
          <p:nvPr/>
        </p:nvSpPr>
        <p:spPr>
          <a:xfrm>
            <a:off x="330872" y="3276168"/>
            <a:ext cx="344191" cy="430887"/>
          </a:xfrm>
          <a:prstGeom prst="rect">
            <a:avLst/>
          </a:prstGeom>
          <a:noFill/>
        </p:spPr>
        <p:txBody>
          <a:bodyPr wrap="square" lIns="0" rtlCol="0">
            <a:spAutoFit/>
          </a:bodyPr>
          <a:lstStyle/>
          <a:p>
            <a:r>
              <a:rPr lang="en-US" sz="1100" dirty="0">
                <a:solidFill>
                  <a:schemeClr val="bg1"/>
                </a:solidFill>
              </a:rPr>
              <a:t>29/03</a:t>
            </a:r>
          </a:p>
        </p:txBody>
      </p:sp>
      <p:sp>
        <p:nvSpPr>
          <p:cNvPr id="12" name="TextBox 11">
            <a:extLst>
              <a:ext uri="{FF2B5EF4-FFF2-40B4-BE49-F238E27FC236}">
                <a16:creationId xmlns:a16="http://schemas.microsoft.com/office/drawing/2014/main" id="{2A3C1BCE-3206-C544-91A7-44A983B52EE9}"/>
              </a:ext>
            </a:extLst>
          </p:cNvPr>
          <p:cNvSpPr txBox="1"/>
          <p:nvPr/>
        </p:nvSpPr>
        <p:spPr>
          <a:xfrm>
            <a:off x="1438662" y="3286293"/>
            <a:ext cx="366157" cy="430887"/>
          </a:xfrm>
          <a:prstGeom prst="rect">
            <a:avLst/>
          </a:prstGeom>
          <a:noFill/>
        </p:spPr>
        <p:txBody>
          <a:bodyPr wrap="square" lIns="0" rtlCol="0">
            <a:spAutoFit/>
          </a:bodyPr>
          <a:lstStyle/>
          <a:p>
            <a:r>
              <a:rPr lang="en-US" sz="1100" dirty="0">
                <a:solidFill>
                  <a:schemeClr val="bg1"/>
                </a:solidFill>
              </a:rPr>
              <a:t>24/04</a:t>
            </a:r>
          </a:p>
        </p:txBody>
      </p:sp>
      <p:sp>
        <p:nvSpPr>
          <p:cNvPr id="13" name="TextBox 12">
            <a:extLst>
              <a:ext uri="{FF2B5EF4-FFF2-40B4-BE49-F238E27FC236}">
                <a16:creationId xmlns:a16="http://schemas.microsoft.com/office/drawing/2014/main" id="{BDDABCEE-15DE-A740-84FC-6BC37322D727}"/>
              </a:ext>
            </a:extLst>
          </p:cNvPr>
          <p:cNvSpPr txBox="1"/>
          <p:nvPr/>
        </p:nvSpPr>
        <p:spPr>
          <a:xfrm>
            <a:off x="1895166" y="3283302"/>
            <a:ext cx="359945" cy="430887"/>
          </a:xfrm>
          <a:prstGeom prst="rect">
            <a:avLst/>
          </a:prstGeom>
          <a:noFill/>
        </p:spPr>
        <p:txBody>
          <a:bodyPr wrap="square" lIns="0" rtlCol="0">
            <a:spAutoFit/>
          </a:bodyPr>
          <a:lstStyle/>
          <a:p>
            <a:r>
              <a:rPr lang="en-US" sz="1100" dirty="0">
                <a:solidFill>
                  <a:schemeClr val="bg1"/>
                </a:solidFill>
              </a:rPr>
              <a:t>30/04</a:t>
            </a:r>
          </a:p>
        </p:txBody>
      </p:sp>
      <p:sp>
        <p:nvSpPr>
          <p:cNvPr id="14" name="TextBox 13">
            <a:extLst>
              <a:ext uri="{FF2B5EF4-FFF2-40B4-BE49-F238E27FC236}">
                <a16:creationId xmlns:a16="http://schemas.microsoft.com/office/drawing/2014/main" id="{D57FB0A8-C2D1-094D-BDA0-725AC97D40FD}"/>
              </a:ext>
            </a:extLst>
          </p:cNvPr>
          <p:cNvSpPr txBox="1"/>
          <p:nvPr/>
        </p:nvSpPr>
        <p:spPr>
          <a:xfrm>
            <a:off x="3049745" y="3278886"/>
            <a:ext cx="359943" cy="430887"/>
          </a:xfrm>
          <a:prstGeom prst="rect">
            <a:avLst/>
          </a:prstGeom>
          <a:noFill/>
        </p:spPr>
        <p:txBody>
          <a:bodyPr wrap="square" lIns="0" rtlCol="0">
            <a:spAutoFit/>
          </a:bodyPr>
          <a:lstStyle/>
          <a:p>
            <a:r>
              <a:rPr lang="en-US" sz="1100" dirty="0">
                <a:solidFill>
                  <a:schemeClr val="bg1"/>
                </a:solidFill>
              </a:rPr>
              <a:t>05/05</a:t>
            </a:r>
          </a:p>
        </p:txBody>
      </p:sp>
      <p:sp>
        <p:nvSpPr>
          <p:cNvPr id="15" name="TextBox 14">
            <a:extLst>
              <a:ext uri="{FF2B5EF4-FFF2-40B4-BE49-F238E27FC236}">
                <a16:creationId xmlns:a16="http://schemas.microsoft.com/office/drawing/2014/main" id="{A029450D-5FE4-184A-92ED-BFD8B4EDFFBD}"/>
              </a:ext>
            </a:extLst>
          </p:cNvPr>
          <p:cNvSpPr txBox="1"/>
          <p:nvPr/>
        </p:nvSpPr>
        <p:spPr>
          <a:xfrm>
            <a:off x="3302309" y="3279244"/>
            <a:ext cx="359943" cy="430887"/>
          </a:xfrm>
          <a:prstGeom prst="rect">
            <a:avLst/>
          </a:prstGeom>
          <a:noFill/>
        </p:spPr>
        <p:txBody>
          <a:bodyPr wrap="square" lIns="0" rtlCol="0">
            <a:spAutoFit/>
          </a:bodyPr>
          <a:lstStyle/>
          <a:p>
            <a:r>
              <a:rPr lang="en-US" sz="1100" dirty="0">
                <a:solidFill>
                  <a:schemeClr val="bg1"/>
                </a:solidFill>
              </a:rPr>
              <a:t>07/05</a:t>
            </a:r>
          </a:p>
        </p:txBody>
      </p:sp>
      <p:sp>
        <p:nvSpPr>
          <p:cNvPr id="16" name="TextBox 15">
            <a:extLst>
              <a:ext uri="{FF2B5EF4-FFF2-40B4-BE49-F238E27FC236}">
                <a16:creationId xmlns:a16="http://schemas.microsoft.com/office/drawing/2014/main" id="{FCBC706E-B861-654A-80EC-D83FC244FF26}"/>
              </a:ext>
            </a:extLst>
          </p:cNvPr>
          <p:cNvSpPr txBox="1"/>
          <p:nvPr/>
        </p:nvSpPr>
        <p:spPr>
          <a:xfrm>
            <a:off x="3377493" y="3903181"/>
            <a:ext cx="824719" cy="461665"/>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Women health</a:t>
            </a:r>
          </a:p>
        </p:txBody>
      </p:sp>
      <p:sp>
        <p:nvSpPr>
          <p:cNvPr id="17" name="TextBox 16">
            <a:extLst>
              <a:ext uri="{FF2B5EF4-FFF2-40B4-BE49-F238E27FC236}">
                <a16:creationId xmlns:a16="http://schemas.microsoft.com/office/drawing/2014/main" id="{E1D4403C-FE81-D147-9B0E-024C714E1B92}"/>
              </a:ext>
            </a:extLst>
          </p:cNvPr>
          <p:cNvSpPr txBox="1"/>
          <p:nvPr/>
        </p:nvSpPr>
        <p:spPr>
          <a:xfrm>
            <a:off x="1191323" y="3953226"/>
            <a:ext cx="897432" cy="276999"/>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Ethnicity</a:t>
            </a:r>
          </a:p>
        </p:txBody>
      </p:sp>
      <p:sp>
        <p:nvSpPr>
          <p:cNvPr id="18" name="TextBox 17">
            <a:extLst>
              <a:ext uri="{FF2B5EF4-FFF2-40B4-BE49-F238E27FC236}">
                <a16:creationId xmlns:a16="http://schemas.microsoft.com/office/drawing/2014/main" id="{8DD0F029-9438-A146-A1AE-502A05D4F07C}"/>
              </a:ext>
            </a:extLst>
          </p:cNvPr>
          <p:cNvSpPr txBox="1"/>
          <p:nvPr/>
        </p:nvSpPr>
        <p:spPr>
          <a:xfrm>
            <a:off x="6216927" y="3935141"/>
            <a:ext cx="788598" cy="276999"/>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Diabetes</a:t>
            </a:r>
          </a:p>
        </p:txBody>
      </p:sp>
      <p:sp>
        <p:nvSpPr>
          <p:cNvPr id="19" name="TextBox 18">
            <a:extLst>
              <a:ext uri="{FF2B5EF4-FFF2-40B4-BE49-F238E27FC236}">
                <a16:creationId xmlns:a16="http://schemas.microsoft.com/office/drawing/2014/main" id="{84A8C122-D8CD-F84F-90EA-52CE6673A1AB}"/>
              </a:ext>
            </a:extLst>
          </p:cNvPr>
          <p:cNvSpPr txBox="1"/>
          <p:nvPr/>
        </p:nvSpPr>
        <p:spPr>
          <a:xfrm>
            <a:off x="5018290" y="3908901"/>
            <a:ext cx="786050" cy="276999"/>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Vitamin</a:t>
            </a:r>
          </a:p>
        </p:txBody>
      </p:sp>
      <p:sp>
        <p:nvSpPr>
          <p:cNvPr id="20" name="TextBox 19">
            <a:extLst>
              <a:ext uri="{FF2B5EF4-FFF2-40B4-BE49-F238E27FC236}">
                <a16:creationId xmlns:a16="http://schemas.microsoft.com/office/drawing/2014/main" id="{E63F9F92-B4ED-BA42-812E-9C0F4EE93D90}"/>
              </a:ext>
            </a:extLst>
          </p:cNvPr>
          <p:cNvSpPr txBox="1"/>
          <p:nvPr/>
        </p:nvSpPr>
        <p:spPr>
          <a:xfrm>
            <a:off x="4965200" y="3275565"/>
            <a:ext cx="359939" cy="430887"/>
          </a:xfrm>
          <a:prstGeom prst="rect">
            <a:avLst/>
          </a:prstGeom>
          <a:noFill/>
        </p:spPr>
        <p:txBody>
          <a:bodyPr wrap="square" lIns="0" rtlCol="0">
            <a:spAutoFit/>
          </a:bodyPr>
          <a:lstStyle/>
          <a:p>
            <a:r>
              <a:rPr lang="en-US" sz="1100" dirty="0">
                <a:solidFill>
                  <a:schemeClr val="bg1"/>
                </a:solidFill>
              </a:rPr>
              <a:t>05/06</a:t>
            </a:r>
          </a:p>
        </p:txBody>
      </p:sp>
      <p:sp>
        <p:nvSpPr>
          <p:cNvPr id="21" name="TextBox 20">
            <a:extLst>
              <a:ext uri="{FF2B5EF4-FFF2-40B4-BE49-F238E27FC236}">
                <a16:creationId xmlns:a16="http://schemas.microsoft.com/office/drawing/2014/main" id="{C4DC465F-6EE4-044C-B9E4-D674D67D596F}"/>
              </a:ext>
            </a:extLst>
          </p:cNvPr>
          <p:cNvSpPr txBox="1"/>
          <p:nvPr/>
        </p:nvSpPr>
        <p:spPr>
          <a:xfrm>
            <a:off x="5932000" y="3275565"/>
            <a:ext cx="359939" cy="430887"/>
          </a:xfrm>
          <a:prstGeom prst="rect">
            <a:avLst/>
          </a:prstGeom>
          <a:noFill/>
        </p:spPr>
        <p:txBody>
          <a:bodyPr wrap="square" lIns="0" rtlCol="0">
            <a:spAutoFit/>
          </a:bodyPr>
          <a:lstStyle/>
          <a:p>
            <a:r>
              <a:rPr lang="en-US" sz="1100" dirty="0">
                <a:solidFill>
                  <a:schemeClr val="bg1"/>
                </a:solidFill>
              </a:rPr>
              <a:t>19/06</a:t>
            </a:r>
          </a:p>
        </p:txBody>
      </p:sp>
      <p:sp>
        <p:nvSpPr>
          <p:cNvPr id="22" name="TextBox 21">
            <a:extLst>
              <a:ext uri="{FF2B5EF4-FFF2-40B4-BE49-F238E27FC236}">
                <a16:creationId xmlns:a16="http://schemas.microsoft.com/office/drawing/2014/main" id="{41252350-6EFA-AD44-9742-EE03790BED54}"/>
              </a:ext>
            </a:extLst>
          </p:cNvPr>
          <p:cNvSpPr txBox="1"/>
          <p:nvPr/>
        </p:nvSpPr>
        <p:spPr>
          <a:xfrm>
            <a:off x="1153278" y="3285330"/>
            <a:ext cx="344190" cy="600164"/>
          </a:xfrm>
          <a:prstGeom prst="rect">
            <a:avLst/>
          </a:prstGeom>
          <a:noFill/>
        </p:spPr>
        <p:txBody>
          <a:bodyPr wrap="square" lIns="0" rtlCol="0">
            <a:spAutoFit/>
          </a:bodyPr>
          <a:lstStyle/>
          <a:p>
            <a:r>
              <a:rPr lang="en-US" sz="1100" dirty="0">
                <a:solidFill>
                  <a:schemeClr val="bg1"/>
                </a:solidFill>
              </a:rPr>
              <a:t>18/04</a:t>
            </a:r>
          </a:p>
          <a:p>
            <a:endParaRPr lang="en-US" sz="1100" dirty="0">
              <a:solidFill>
                <a:schemeClr val="bg1"/>
              </a:solidFill>
            </a:endParaRPr>
          </a:p>
        </p:txBody>
      </p:sp>
      <p:sp>
        <p:nvSpPr>
          <p:cNvPr id="23" name="TextBox 22">
            <a:extLst>
              <a:ext uri="{FF2B5EF4-FFF2-40B4-BE49-F238E27FC236}">
                <a16:creationId xmlns:a16="http://schemas.microsoft.com/office/drawing/2014/main" id="{B6E88A9A-063A-844C-AF8E-20064A0D5CEA}"/>
              </a:ext>
            </a:extLst>
          </p:cNvPr>
          <p:cNvSpPr txBox="1"/>
          <p:nvPr/>
        </p:nvSpPr>
        <p:spPr>
          <a:xfrm>
            <a:off x="3138101" y="4726951"/>
            <a:ext cx="1337029" cy="461665"/>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Isolation level</a:t>
            </a:r>
          </a:p>
          <a:p>
            <a:r>
              <a:rPr lang="en-US" sz="1200" dirty="0"/>
              <a:t>Reformulation</a:t>
            </a:r>
          </a:p>
        </p:txBody>
      </p:sp>
      <p:sp>
        <p:nvSpPr>
          <p:cNvPr id="24" name="TextBox 23">
            <a:extLst>
              <a:ext uri="{FF2B5EF4-FFF2-40B4-BE49-F238E27FC236}">
                <a16:creationId xmlns:a16="http://schemas.microsoft.com/office/drawing/2014/main" id="{E888CA33-D8C2-A544-9574-81957178D290}"/>
              </a:ext>
            </a:extLst>
          </p:cNvPr>
          <p:cNvSpPr txBox="1"/>
          <p:nvPr/>
        </p:nvSpPr>
        <p:spPr>
          <a:xfrm>
            <a:off x="5026080" y="2098859"/>
            <a:ext cx="1337029" cy="646331"/>
          </a:xfrm>
          <a:prstGeom prst="rect">
            <a:avLst/>
          </a:prstGeom>
          <a:solidFill>
            <a:schemeClr val="bg2"/>
          </a:solidFill>
          <a:ln>
            <a:solidFill>
              <a:srgbClr val="014364"/>
            </a:solidFill>
          </a:ln>
        </p:spPr>
        <p:txBody>
          <a:bodyPr wrap="square" rtlCol="0">
            <a:spAutoFit/>
          </a:bodyPr>
          <a:lstStyle/>
          <a:p>
            <a:r>
              <a:rPr lang="en-US" sz="1200" dirty="0"/>
              <a:t>Recall for testing previously tested positive</a:t>
            </a:r>
          </a:p>
        </p:txBody>
      </p:sp>
      <p:sp>
        <p:nvSpPr>
          <p:cNvPr id="25" name="TextBox 24">
            <a:extLst>
              <a:ext uri="{FF2B5EF4-FFF2-40B4-BE49-F238E27FC236}">
                <a16:creationId xmlns:a16="http://schemas.microsoft.com/office/drawing/2014/main" id="{D2A96AEC-72CC-064E-A0A4-9BF89A0BC52C}"/>
              </a:ext>
            </a:extLst>
          </p:cNvPr>
          <p:cNvSpPr txBox="1"/>
          <p:nvPr/>
        </p:nvSpPr>
        <p:spPr>
          <a:xfrm>
            <a:off x="5018290" y="4749793"/>
            <a:ext cx="1337029"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Clarification of previous conditions</a:t>
            </a:r>
          </a:p>
        </p:txBody>
      </p:sp>
      <p:sp>
        <p:nvSpPr>
          <p:cNvPr id="26" name="TextBox 25">
            <a:extLst>
              <a:ext uri="{FF2B5EF4-FFF2-40B4-BE49-F238E27FC236}">
                <a16:creationId xmlns:a16="http://schemas.microsoft.com/office/drawing/2014/main" id="{FFBF967B-191F-414F-B4A7-1C8DDEE09D76}"/>
              </a:ext>
            </a:extLst>
          </p:cNvPr>
          <p:cNvSpPr txBox="1"/>
          <p:nvPr/>
        </p:nvSpPr>
        <p:spPr>
          <a:xfrm>
            <a:off x="7014312" y="1181302"/>
            <a:ext cx="1134606" cy="646331"/>
          </a:xfrm>
          <a:prstGeom prst="rect">
            <a:avLst/>
          </a:prstGeom>
          <a:solidFill>
            <a:schemeClr val="bg2"/>
          </a:solidFill>
          <a:ln>
            <a:solidFill>
              <a:srgbClr val="014364"/>
            </a:solidFill>
          </a:ln>
        </p:spPr>
        <p:txBody>
          <a:bodyPr wrap="square" rtlCol="0">
            <a:spAutoFit/>
          </a:bodyPr>
          <a:lstStyle/>
          <a:p>
            <a:r>
              <a:rPr lang="en-US" sz="1200" dirty="0"/>
              <a:t>Survey on type of test used</a:t>
            </a:r>
          </a:p>
        </p:txBody>
      </p:sp>
      <p:sp>
        <p:nvSpPr>
          <p:cNvPr id="27" name="TextBox 26">
            <a:extLst>
              <a:ext uri="{FF2B5EF4-FFF2-40B4-BE49-F238E27FC236}">
                <a16:creationId xmlns:a16="http://schemas.microsoft.com/office/drawing/2014/main" id="{AF6B60C5-8A69-C743-8B6E-8A666026C7D5}"/>
              </a:ext>
            </a:extLst>
          </p:cNvPr>
          <p:cNvSpPr txBox="1"/>
          <p:nvPr/>
        </p:nvSpPr>
        <p:spPr>
          <a:xfrm>
            <a:off x="125235" y="4403785"/>
            <a:ext cx="1337029"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Inclusion of loss of smell and taste</a:t>
            </a:r>
          </a:p>
        </p:txBody>
      </p:sp>
      <p:sp>
        <p:nvSpPr>
          <p:cNvPr id="28" name="TextBox 27">
            <a:extLst>
              <a:ext uri="{FF2B5EF4-FFF2-40B4-BE49-F238E27FC236}">
                <a16:creationId xmlns:a16="http://schemas.microsoft.com/office/drawing/2014/main" id="{FB9AB027-384C-3B4C-A2CE-710C084BCEB2}"/>
              </a:ext>
            </a:extLst>
          </p:cNvPr>
          <p:cNvSpPr txBox="1"/>
          <p:nvPr/>
        </p:nvSpPr>
        <p:spPr>
          <a:xfrm>
            <a:off x="522809" y="5310219"/>
            <a:ext cx="1337029" cy="461665"/>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Inclusion of muscle pains</a:t>
            </a:r>
          </a:p>
        </p:txBody>
      </p:sp>
      <p:sp>
        <p:nvSpPr>
          <p:cNvPr id="29" name="TextBox 28">
            <a:extLst>
              <a:ext uri="{FF2B5EF4-FFF2-40B4-BE49-F238E27FC236}">
                <a16:creationId xmlns:a16="http://schemas.microsoft.com/office/drawing/2014/main" id="{CEA23100-B73F-8E43-9BEC-F17969836B55}"/>
              </a:ext>
            </a:extLst>
          </p:cNvPr>
          <p:cNvSpPr txBox="1"/>
          <p:nvPr/>
        </p:nvSpPr>
        <p:spPr>
          <a:xfrm>
            <a:off x="1972095" y="5273412"/>
            <a:ext cx="1337029" cy="830997"/>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Inclusion of dermatological and rarer symptoms</a:t>
            </a:r>
          </a:p>
        </p:txBody>
      </p:sp>
      <p:cxnSp>
        <p:nvCxnSpPr>
          <p:cNvPr id="32" name="Straight Connector 31">
            <a:extLst>
              <a:ext uri="{FF2B5EF4-FFF2-40B4-BE49-F238E27FC236}">
                <a16:creationId xmlns:a16="http://schemas.microsoft.com/office/drawing/2014/main" id="{18EBA788-0AB0-6147-A425-463E0A3FBAFA}"/>
              </a:ext>
            </a:extLst>
          </p:cNvPr>
          <p:cNvCxnSpPr>
            <a:cxnSpLocks/>
          </p:cNvCxnSpPr>
          <p:nvPr/>
        </p:nvCxnSpPr>
        <p:spPr>
          <a:xfrm>
            <a:off x="50858" y="2073994"/>
            <a:ext cx="17734" cy="1202006"/>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BF3505E-814C-9047-A5BB-F1792121D493}"/>
              </a:ext>
            </a:extLst>
          </p:cNvPr>
          <p:cNvCxnSpPr>
            <a:cxnSpLocks/>
          </p:cNvCxnSpPr>
          <p:nvPr/>
        </p:nvCxnSpPr>
        <p:spPr>
          <a:xfrm flipH="1">
            <a:off x="363768" y="2688126"/>
            <a:ext cx="1" cy="559317"/>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016F75-2559-9749-8AC1-91A88FDE9CD0}"/>
              </a:ext>
            </a:extLst>
          </p:cNvPr>
          <p:cNvCxnSpPr>
            <a:cxnSpLocks/>
          </p:cNvCxnSpPr>
          <p:nvPr/>
        </p:nvCxnSpPr>
        <p:spPr>
          <a:xfrm flipH="1">
            <a:off x="1497468" y="1110186"/>
            <a:ext cx="9151" cy="2187472"/>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8C6AAEF-EDC9-654F-AC0D-167392A0C95C}"/>
              </a:ext>
            </a:extLst>
          </p:cNvPr>
          <p:cNvCxnSpPr>
            <a:cxnSpLocks/>
          </p:cNvCxnSpPr>
          <p:nvPr/>
        </p:nvCxnSpPr>
        <p:spPr>
          <a:xfrm>
            <a:off x="5018290" y="2094644"/>
            <a:ext cx="0" cy="1162912"/>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5977F8F-818F-4B4E-A695-194B1E18B5D7}"/>
              </a:ext>
            </a:extLst>
          </p:cNvPr>
          <p:cNvCxnSpPr>
            <a:cxnSpLocks/>
          </p:cNvCxnSpPr>
          <p:nvPr/>
        </p:nvCxnSpPr>
        <p:spPr>
          <a:xfrm>
            <a:off x="3132095" y="3743408"/>
            <a:ext cx="0" cy="1447532"/>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8020FC7-215A-2F46-98C6-9227A022660B}"/>
              </a:ext>
            </a:extLst>
          </p:cNvPr>
          <p:cNvCxnSpPr>
            <a:cxnSpLocks/>
          </p:cNvCxnSpPr>
          <p:nvPr/>
        </p:nvCxnSpPr>
        <p:spPr>
          <a:xfrm>
            <a:off x="1196210" y="3743408"/>
            <a:ext cx="0" cy="486817"/>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DC229B36-40AE-4E4F-8A9A-69900D3AEB3E}"/>
              </a:ext>
            </a:extLst>
          </p:cNvPr>
          <p:cNvCxnSpPr>
            <a:cxnSpLocks/>
          </p:cNvCxnSpPr>
          <p:nvPr/>
        </p:nvCxnSpPr>
        <p:spPr>
          <a:xfrm>
            <a:off x="5018290" y="3750226"/>
            <a:ext cx="0" cy="1645898"/>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577AB9FD-BF1D-7E42-8587-60A023AB42D2}"/>
              </a:ext>
            </a:extLst>
          </p:cNvPr>
          <p:cNvSpPr txBox="1"/>
          <p:nvPr/>
        </p:nvSpPr>
        <p:spPr>
          <a:xfrm>
            <a:off x="6216927" y="5688911"/>
            <a:ext cx="788598" cy="276999"/>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Lifestyle</a:t>
            </a:r>
          </a:p>
        </p:txBody>
      </p:sp>
      <p:sp>
        <p:nvSpPr>
          <p:cNvPr id="50" name="TextBox 49">
            <a:extLst>
              <a:ext uri="{FF2B5EF4-FFF2-40B4-BE49-F238E27FC236}">
                <a16:creationId xmlns:a16="http://schemas.microsoft.com/office/drawing/2014/main" id="{B98E8E4C-F0E6-D745-959F-3DB8142D88EA}"/>
              </a:ext>
            </a:extLst>
          </p:cNvPr>
          <p:cNvSpPr txBox="1"/>
          <p:nvPr/>
        </p:nvSpPr>
        <p:spPr>
          <a:xfrm>
            <a:off x="6759177" y="4338406"/>
            <a:ext cx="788598"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Test type updates</a:t>
            </a:r>
          </a:p>
        </p:txBody>
      </p:sp>
      <p:sp>
        <p:nvSpPr>
          <p:cNvPr id="51" name="TextBox 50">
            <a:extLst>
              <a:ext uri="{FF2B5EF4-FFF2-40B4-BE49-F238E27FC236}">
                <a16:creationId xmlns:a16="http://schemas.microsoft.com/office/drawing/2014/main" id="{259401ED-7973-9241-8E20-B7C99F795F29}"/>
              </a:ext>
            </a:extLst>
          </p:cNvPr>
          <p:cNvSpPr txBox="1"/>
          <p:nvPr/>
        </p:nvSpPr>
        <p:spPr>
          <a:xfrm>
            <a:off x="6661068" y="3278388"/>
            <a:ext cx="359939" cy="430887"/>
          </a:xfrm>
          <a:prstGeom prst="rect">
            <a:avLst/>
          </a:prstGeom>
          <a:noFill/>
        </p:spPr>
        <p:txBody>
          <a:bodyPr wrap="square" lIns="0" rtlCol="0">
            <a:spAutoFit/>
          </a:bodyPr>
          <a:lstStyle/>
          <a:p>
            <a:r>
              <a:rPr lang="en-US" sz="1100" dirty="0">
                <a:solidFill>
                  <a:schemeClr val="bg1"/>
                </a:solidFill>
              </a:rPr>
              <a:t>02/07</a:t>
            </a:r>
          </a:p>
        </p:txBody>
      </p:sp>
      <p:sp>
        <p:nvSpPr>
          <p:cNvPr id="57" name="TextBox 56">
            <a:extLst>
              <a:ext uri="{FF2B5EF4-FFF2-40B4-BE49-F238E27FC236}">
                <a16:creationId xmlns:a16="http://schemas.microsoft.com/office/drawing/2014/main" id="{2E1A586D-B480-0645-BD48-8158D6C3A1F5}"/>
              </a:ext>
            </a:extLst>
          </p:cNvPr>
          <p:cNvSpPr txBox="1"/>
          <p:nvPr/>
        </p:nvSpPr>
        <p:spPr>
          <a:xfrm>
            <a:off x="5963963" y="6104410"/>
            <a:ext cx="788598" cy="461665"/>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Mask usage</a:t>
            </a:r>
          </a:p>
        </p:txBody>
      </p:sp>
      <p:cxnSp>
        <p:nvCxnSpPr>
          <p:cNvPr id="62" name="Straight Connector 61">
            <a:extLst>
              <a:ext uri="{FF2B5EF4-FFF2-40B4-BE49-F238E27FC236}">
                <a16:creationId xmlns:a16="http://schemas.microsoft.com/office/drawing/2014/main" id="{21186470-EA87-E845-A48E-E5039755735D}"/>
              </a:ext>
            </a:extLst>
          </p:cNvPr>
          <p:cNvCxnSpPr>
            <a:cxnSpLocks/>
          </p:cNvCxnSpPr>
          <p:nvPr/>
        </p:nvCxnSpPr>
        <p:spPr>
          <a:xfrm>
            <a:off x="7601168" y="2368107"/>
            <a:ext cx="0" cy="883989"/>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ACBBB818-70D5-364A-BFB8-D5399617968B}"/>
              </a:ext>
            </a:extLst>
          </p:cNvPr>
          <p:cNvSpPr txBox="1"/>
          <p:nvPr/>
        </p:nvSpPr>
        <p:spPr>
          <a:xfrm>
            <a:off x="7601168" y="2368107"/>
            <a:ext cx="1337029" cy="461665"/>
          </a:xfrm>
          <a:prstGeom prst="rect">
            <a:avLst/>
          </a:prstGeom>
          <a:solidFill>
            <a:schemeClr val="bg2"/>
          </a:solidFill>
          <a:ln>
            <a:solidFill>
              <a:srgbClr val="014364"/>
            </a:solidFill>
          </a:ln>
        </p:spPr>
        <p:txBody>
          <a:bodyPr wrap="square" rtlCol="0">
            <a:spAutoFit/>
          </a:bodyPr>
          <a:lstStyle/>
          <a:p>
            <a:r>
              <a:rPr lang="en-US" sz="1200" dirty="0"/>
              <a:t>Launch of diet study</a:t>
            </a:r>
          </a:p>
        </p:txBody>
      </p:sp>
      <p:sp>
        <p:nvSpPr>
          <p:cNvPr id="49" name="Rectangle 48">
            <a:extLst>
              <a:ext uri="{FF2B5EF4-FFF2-40B4-BE49-F238E27FC236}">
                <a16:creationId xmlns:a16="http://schemas.microsoft.com/office/drawing/2014/main" id="{22385590-0454-2E44-9BAD-66BAAD541B7A}"/>
              </a:ext>
            </a:extLst>
          </p:cNvPr>
          <p:cNvSpPr/>
          <p:nvPr/>
        </p:nvSpPr>
        <p:spPr>
          <a:xfrm>
            <a:off x="10349948" y="3247443"/>
            <a:ext cx="980661" cy="502783"/>
          </a:xfrm>
          <a:prstGeom prst="rect">
            <a:avLst/>
          </a:prstGeom>
          <a:solidFill>
            <a:srgbClr val="E7ECEE"/>
          </a:solidFill>
          <a:ln w="38100">
            <a:no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0D2ADE4-7DA4-5B4B-8C9C-2362320FBCDE}"/>
              </a:ext>
            </a:extLst>
          </p:cNvPr>
          <p:cNvSpPr txBox="1"/>
          <p:nvPr/>
        </p:nvSpPr>
        <p:spPr>
          <a:xfrm>
            <a:off x="10472693" y="3054754"/>
            <a:ext cx="1202291" cy="646331"/>
          </a:xfrm>
          <a:prstGeom prst="rect">
            <a:avLst/>
          </a:prstGeom>
          <a:noFill/>
        </p:spPr>
        <p:txBody>
          <a:bodyPr wrap="square" rtlCol="0">
            <a:spAutoFit/>
          </a:bodyPr>
          <a:lstStyle/>
          <a:p>
            <a:r>
              <a:rPr lang="en-US" sz="3600" dirty="0">
                <a:solidFill>
                  <a:srgbClr val="7030A0"/>
                </a:solidFill>
                <a:latin typeface="+mj-lt"/>
              </a:rPr>
              <a:t>.  .  .</a:t>
            </a:r>
          </a:p>
        </p:txBody>
      </p:sp>
      <p:cxnSp>
        <p:nvCxnSpPr>
          <p:cNvPr id="56" name="Straight Connector 55">
            <a:extLst>
              <a:ext uri="{FF2B5EF4-FFF2-40B4-BE49-F238E27FC236}">
                <a16:creationId xmlns:a16="http://schemas.microsoft.com/office/drawing/2014/main" id="{42E27577-E502-5C47-9EB3-10A0D88C3719}"/>
              </a:ext>
            </a:extLst>
          </p:cNvPr>
          <p:cNvCxnSpPr/>
          <p:nvPr/>
        </p:nvCxnSpPr>
        <p:spPr>
          <a:xfrm>
            <a:off x="10349948" y="3734559"/>
            <a:ext cx="1086678" cy="0"/>
          </a:xfrm>
          <a:prstGeom prst="line">
            <a:avLst/>
          </a:prstGeom>
          <a:ln>
            <a:solidFill>
              <a:srgbClr val="7030A0"/>
            </a:solidFill>
            <a:prstDash val="dash"/>
          </a:ln>
          <a:effectLst>
            <a:outerShdw dist="2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656A3CA-4B35-4842-B71A-0237ACD1CD67}"/>
              </a:ext>
            </a:extLst>
          </p:cNvPr>
          <p:cNvCxnSpPr/>
          <p:nvPr/>
        </p:nvCxnSpPr>
        <p:spPr>
          <a:xfrm>
            <a:off x="10296939" y="3247766"/>
            <a:ext cx="1086678" cy="0"/>
          </a:xfrm>
          <a:prstGeom prst="line">
            <a:avLst/>
          </a:prstGeom>
          <a:ln>
            <a:solidFill>
              <a:srgbClr val="7030A0"/>
            </a:solidFill>
            <a:prstDash val="dash"/>
          </a:ln>
          <a:effectLst>
            <a:outerShdw dist="2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8C3942AE-8BC6-EF40-89F6-AD35B8761D5E}"/>
              </a:ext>
            </a:extLst>
          </p:cNvPr>
          <p:cNvCxnSpPr>
            <a:cxnSpLocks/>
          </p:cNvCxnSpPr>
          <p:nvPr/>
        </p:nvCxnSpPr>
        <p:spPr>
          <a:xfrm>
            <a:off x="11018713" y="3729573"/>
            <a:ext cx="19724" cy="1796701"/>
          </a:xfrm>
          <a:prstGeom prst="line">
            <a:avLst/>
          </a:prstGeom>
          <a:ln>
            <a:solidFill>
              <a:srgbClr val="E22525"/>
            </a:solidFill>
            <a:prstDash val="dash"/>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F26638F1-5128-694B-8D5E-BD8E98AA32E9}"/>
              </a:ext>
            </a:extLst>
          </p:cNvPr>
          <p:cNvSpPr txBox="1"/>
          <p:nvPr/>
        </p:nvSpPr>
        <p:spPr>
          <a:xfrm>
            <a:off x="11040713" y="4373473"/>
            <a:ext cx="1159423"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Exposure – commute and masks</a:t>
            </a:r>
          </a:p>
        </p:txBody>
      </p:sp>
      <p:cxnSp>
        <p:nvCxnSpPr>
          <p:cNvPr id="72" name="Straight Connector 71">
            <a:extLst>
              <a:ext uri="{FF2B5EF4-FFF2-40B4-BE49-F238E27FC236}">
                <a16:creationId xmlns:a16="http://schemas.microsoft.com/office/drawing/2014/main" id="{BC1F4639-E804-E244-9F05-1DBF13BA750F}"/>
              </a:ext>
            </a:extLst>
          </p:cNvPr>
          <p:cNvCxnSpPr>
            <a:cxnSpLocks/>
          </p:cNvCxnSpPr>
          <p:nvPr/>
        </p:nvCxnSpPr>
        <p:spPr>
          <a:xfrm>
            <a:off x="4211676" y="1148603"/>
            <a:ext cx="1" cy="2108953"/>
          </a:xfrm>
          <a:prstGeom prst="line">
            <a:avLst/>
          </a:prstGeom>
          <a:ln>
            <a:solidFill>
              <a:srgbClr val="008E47"/>
            </a:solidFill>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96595452-6ADF-B744-B14E-809098931B0D}"/>
              </a:ext>
            </a:extLst>
          </p:cNvPr>
          <p:cNvSpPr txBox="1"/>
          <p:nvPr/>
        </p:nvSpPr>
        <p:spPr>
          <a:xfrm>
            <a:off x="4214020" y="1145021"/>
            <a:ext cx="1725533" cy="646331"/>
          </a:xfrm>
          <a:prstGeom prst="rect">
            <a:avLst/>
          </a:prstGeom>
          <a:solidFill>
            <a:srgbClr val="008F00">
              <a:alpha val="45098"/>
            </a:srgbClr>
          </a:solidFill>
          <a:ln>
            <a:solidFill>
              <a:srgbClr val="008E47"/>
            </a:solidFill>
          </a:ln>
        </p:spPr>
        <p:txBody>
          <a:bodyPr wrap="square" rtlCol="0">
            <a:spAutoFit/>
          </a:bodyPr>
          <a:lstStyle/>
          <a:p>
            <a:r>
              <a:rPr lang="en-US" sz="1200" dirty="0"/>
              <a:t>Anosmia recognized as COVID-19 symptom by DHSC</a:t>
            </a:r>
          </a:p>
        </p:txBody>
      </p:sp>
      <p:sp>
        <p:nvSpPr>
          <p:cNvPr id="77" name="TextBox 76">
            <a:extLst>
              <a:ext uri="{FF2B5EF4-FFF2-40B4-BE49-F238E27FC236}">
                <a16:creationId xmlns:a16="http://schemas.microsoft.com/office/drawing/2014/main" id="{3B610FFD-C43D-BC44-BF26-551DCD2BB0AA}"/>
              </a:ext>
            </a:extLst>
          </p:cNvPr>
          <p:cNvSpPr txBox="1"/>
          <p:nvPr/>
        </p:nvSpPr>
        <p:spPr>
          <a:xfrm>
            <a:off x="4154483" y="3275566"/>
            <a:ext cx="359943" cy="430887"/>
          </a:xfrm>
          <a:prstGeom prst="rect">
            <a:avLst/>
          </a:prstGeom>
          <a:noFill/>
        </p:spPr>
        <p:txBody>
          <a:bodyPr wrap="square" lIns="0" rtlCol="0">
            <a:spAutoFit/>
          </a:bodyPr>
          <a:lstStyle/>
          <a:p>
            <a:r>
              <a:rPr lang="en-US" sz="1100" dirty="0">
                <a:solidFill>
                  <a:schemeClr val="bg1"/>
                </a:solidFill>
              </a:rPr>
              <a:t>18/05</a:t>
            </a:r>
          </a:p>
        </p:txBody>
      </p:sp>
      <p:sp>
        <p:nvSpPr>
          <p:cNvPr id="79" name="TextBox 78">
            <a:extLst>
              <a:ext uri="{FF2B5EF4-FFF2-40B4-BE49-F238E27FC236}">
                <a16:creationId xmlns:a16="http://schemas.microsoft.com/office/drawing/2014/main" id="{9024870D-AD9D-8F4F-A78F-6BD864450518}"/>
              </a:ext>
            </a:extLst>
          </p:cNvPr>
          <p:cNvSpPr txBox="1"/>
          <p:nvPr/>
        </p:nvSpPr>
        <p:spPr>
          <a:xfrm>
            <a:off x="11038437" y="5249275"/>
            <a:ext cx="1159423" cy="276999"/>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Mental health</a:t>
            </a:r>
          </a:p>
        </p:txBody>
      </p:sp>
      <p:sp>
        <p:nvSpPr>
          <p:cNvPr id="83" name="TextBox 82">
            <a:extLst>
              <a:ext uri="{FF2B5EF4-FFF2-40B4-BE49-F238E27FC236}">
                <a16:creationId xmlns:a16="http://schemas.microsoft.com/office/drawing/2014/main" id="{10C60862-8178-B944-8F40-B0413F11410F}"/>
              </a:ext>
            </a:extLst>
          </p:cNvPr>
          <p:cNvSpPr txBox="1"/>
          <p:nvPr/>
        </p:nvSpPr>
        <p:spPr>
          <a:xfrm>
            <a:off x="7966033" y="1909602"/>
            <a:ext cx="1337029" cy="276999"/>
          </a:xfrm>
          <a:prstGeom prst="rect">
            <a:avLst/>
          </a:prstGeom>
          <a:solidFill>
            <a:schemeClr val="bg2"/>
          </a:solidFill>
          <a:ln>
            <a:solidFill>
              <a:srgbClr val="014364"/>
            </a:solidFill>
          </a:ln>
        </p:spPr>
        <p:txBody>
          <a:bodyPr wrap="square" rtlCol="0">
            <a:spAutoFit/>
          </a:bodyPr>
          <a:lstStyle/>
          <a:p>
            <a:r>
              <a:rPr lang="en-US" sz="1200" dirty="0"/>
              <a:t>Postcode update</a:t>
            </a:r>
          </a:p>
        </p:txBody>
      </p:sp>
      <p:sp>
        <p:nvSpPr>
          <p:cNvPr id="30" name="TextBox 29">
            <a:extLst>
              <a:ext uri="{FF2B5EF4-FFF2-40B4-BE49-F238E27FC236}">
                <a16:creationId xmlns:a16="http://schemas.microsoft.com/office/drawing/2014/main" id="{74EEFB19-4618-3C4F-8A61-7D28B69AF447}"/>
              </a:ext>
            </a:extLst>
          </p:cNvPr>
          <p:cNvSpPr txBox="1"/>
          <p:nvPr/>
        </p:nvSpPr>
        <p:spPr>
          <a:xfrm>
            <a:off x="363768" y="2688126"/>
            <a:ext cx="1448789" cy="276999"/>
          </a:xfrm>
          <a:prstGeom prst="rect">
            <a:avLst/>
          </a:prstGeom>
          <a:solidFill>
            <a:schemeClr val="bg2"/>
          </a:solidFill>
          <a:ln>
            <a:solidFill>
              <a:srgbClr val="014364"/>
            </a:solidFill>
          </a:ln>
        </p:spPr>
        <p:txBody>
          <a:bodyPr wrap="square" rtlCol="0">
            <a:spAutoFit/>
          </a:bodyPr>
          <a:lstStyle/>
          <a:p>
            <a:r>
              <a:rPr lang="en-US" sz="1200" dirty="0"/>
              <a:t>Daily reminder</a:t>
            </a:r>
          </a:p>
        </p:txBody>
      </p:sp>
      <p:sp>
        <p:nvSpPr>
          <p:cNvPr id="6" name="TextBox 5">
            <a:extLst>
              <a:ext uri="{FF2B5EF4-FFF2-40B4-BE49-F238E27FC236}">
                <a16:creationId xmlns:a16="http://schemas.microsoft.com/office/drawing/2014/main" id="{72AEA363-F4B4-D344-93B1-20AC0281FDAC}"/>
              </a:ext>
            </a:extLst>
          </p:cNvPr>
          <p:cNvSpPr txBox="1"/>
          <p:nvPr/>
        </p:nvSpPr>
        <p:spPr>
          <a:xfrm>
            <a:off x="205628" y="1529276"/>
            <a:ext cx="1448789" cy="276999"/>
          </a:xfrm>
          <a:prstGeom prst="rect">
            <a:avLst/>
          </a:prstGeom>
          <a:solidFill>
            <a:schemeClr val="bg2"/>
          </a:solidFill>
          <a:ln>
            <a:solidFill>
              <a:srgbClr val="014364"/>
            </a:solidFill>
          </a:ln>
        </p:spPr>
        <p:txBody>
          <a:bodyPr wrap="square" rtlCol="0">
            <a:spAutoFit/>
          </a:bodyPr>
          <a:lstStyle/>
          <a:p>
            <a:r>
              <a:rPr lang="en-US" sz="1200" dirty="0"/>
              <a:t>Launch in the US</a:t>
            </a:r>
          </a:p>
        </p:txBody>
      </p:sp>
      <p:sp>
        <p:nvSpPr>
          <p:cNvPr id="76" name="TextBox 75">
            <a:extLst>
              <a:ext uri="{FF2B5EF4-FFF2-40B4-BE49-F238E27FC236}">
                <a16:creationId xmlns:a16="http://schemas.microsoft.com/office/drawing/2014/main" id="{CD8BFA6A-EA6F-A74E-B751-574F36437DE0}"/>
              </a:ext>
            </a:extLst>
          </p:cNvPr>
          <p:cNvSpPr txBox="1"/>
          <p:nvPr/>
        </p:nvSpPr>
        <p:spPr>
          <a:xfrm>
            <a:off x="7518403" y="3257718"/>
            <a:ext cx="359939" cy="430887"/>
          </a:xfrm>
          <a:prstGeom prst="rect">
            <a:avLst/>
          </a:prstGeom>
          <a:noFill/>
        </p:spPr>
        <p:txBody>
          <a:bodyPr wrap="square" lIns="0" rtlCol="0">
            <a:spAutoFit/>
          </a:bodyPr>
          <a:lstStyle/>
          <a:p>
            <a:r>
              <a:rPr lang="en-US" sz="1100" dirty="0">
                <a:solidFill>
                  <a:schemeClr val="bg1"/>
                </a:solidFill>
              </a:rPr>
              <a:t>01/08</a:t>
            </a:r>
          </a:p>
        </p:txBody>
      </p:sp>
      <p:sp>
        <p:nvSpPr>
          <p:cNvPr id="80" name="TextBox 79">
            <a:extLst>
              <a:ext uri="{FF2B5EF4-FFF2-40B4-BE49-F238E27FC236}">
                <a16:creationId xmlns:a16="http://schemas.microsoft.com/office/drawing/2014/main" id="{1B6218C8-228B-F547-9AEF-DB05BFD2192C}"/>
              </a:ext>
            </a:extLst>
          </p:cNvPr>
          <p:cNvSpPr txBox="1"/>
          <p:nvPr/>
        </p:nvSpPr>
        <p:spPr>
          <a:xfrm>
            <a:off x="8202669" y="3255212"/>
            <a:ext cx="359939" cy="430887"/>
          </a:xfrm>
          <a:prstGeom prst="rect">
            <a:avLst/>
          </a:prstGeom>
          <a:noFill/>
        </p:spPr>
        <p:txBody>
          <a:bodyPr wrap="square" lIns="0" rtlCol="0">
            <a:spAutoFit/>
          </a:bodyPr>
          <a:lstStyle/>
          <a:p>
            <a:r>
              <a:rPr lang="en-US" sz="1100" dirty="0">
                <a:solidFill>
                  <a:schemeClr val="bg1"/>
                </a:solidFill>
              </a:rPr>
              <a:t>20/09</a:t>
            </a:r>
          </a:p>
        </p:txBody>
      </p:sp>
      <p:cxnSp>
        <p:nvCxnSpPr>
          <p:cNvPr id="82" name="Straight Connector 81">
            <a:extLst>
              <a:ext uri="{FF2B5EF4-FFF2-40B4-BE49-F238E27FC236}">
                <a16:creationId xmlns:a16="http://schemas.microsoft.com/office/drawing/2014/main" id="{3F9A1F53-B42B-DF43-9713-8F5071B0A15F}"/>
              </a:ext>
            </a:extLst>
          </p:cNvPr>
          <p:cNvCxnSpPr>
            <a:cxnSpLocks/>
          </p:cNvCxnSpPr>
          <p:nvPr/>
        </p:nvCxnSpPr>
        <p:spPr>
          <a:xfrm>
            <a:off x="9133163" y="3740629"/>
            <a:ext cx="4936" cy="1455214"/>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07B76028-A22E-784E-813C-F785EDE0D481}"/>
              </a:ext>
            </a:extLst>
          </p:cNvPr>
          <p:cNvCxnSpPr>
            <a:cxnSpLocks/>
          </p:cNvCxnSpPr>
          <p:nvPr/>
        </p:nvCxnSpPr>
        <p:spPr>
          <a:xfrm>
            <a:off x="10031156" y="3740629"/>
            <a:ext cx="10834" cy="2673618"/>
          </a:xfrm>
          <a:prstGeom prst="line">
            <a:avLst/>
          </a:prstGeom>
          <a:ln>
            <a:solidFill>
              <a:srgbClr val="E22525"/>
            </a:solidFill>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342396BF-B121-E145-A576-4283BAA9BDA3}"/>
              </a:ext>
            </a:extLst>
          </p:cNvPr>
          <p:cNvSpPr txBox="1"/>
          <p:nvPr/>
        </p:nvSpPr>
        <p:spPr>
          <a:xfrm>
            <a:off x="10041990" y="5762319"/>
            <a:ext cx="1617534"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a:t>Vaccination question</a:t>
            </a:r>
          </a:p>
          <a:p>
            <a:r>
              <a:rPr lang="en-US" sz="1200" dirty="0"/>
              <a:t>+ Vaccination hesitancy</a:t>
            </a:r>
          </a:p>
        </p:txBody>
      </p:sp>
      <p:sp>
        <p:nvSpPr>
          <p:cNvPr id="84" name="TextBox 83">
            <a:extLst>
              <a:ext uri="{FF2B5EF4-FFF2-40B4-BE49-F238E27FC236}">
                <a16:creationId xmlns:a16="http://schemas.microsoft.com/office/drawing/2014/main" id="{9B87C08E-11FD-5349-980B-DEA37983215A}"/>
              </a:ext>
            </a:extLst>
          </p:cNvPr>
          <p:cNvSpPr txBox="1"/>
          <p:nvPr/>
        </p:nvSpPr>
        <p:spPr>
          <a:xfrm>
            <a:off x="9143997" y="4364846"/>
            <a:ext cx="1617534" cy="830997"/>
          </a:xfrm>
          <a:prstGeom prst="rect">
            <a:avLst/>
          </a:prstGeom>
          <a:solidFill>
            <a:schemeClr val="accent1">
              <a:lumMod val="20000"/>
              <a:lumOff val="80000"/>
            </a:schemeClr>
          </a:solidFill>
          <a:ln>
            <a:solidFill>
              <a:schemeClr val="accent1"/>
            </a:solidFill>
          </a:ln>
        </p:spPr>
        <p:txBody>
          <a:bodyPr wrap="square" rtlCol="0">
            <a:spAutoFit/>
          </a:bodyPr>
          <a:lstStyle/>
          <a:p>
            <a:r>
              <a:rPr lang="en-US" sz="1200" dirty="0" err="1"/>
              <a:t>Refactorisation</a:t>
            </a:r>
            <a:r>
              <a:rPr lang="en-US" sz="1200" dirty="0"/>
              <a:t> of symptom question – inclusion of new symptoms</a:t>
            </a:r>
          </a:p>
        </p:txBody>
      </p:sp>
      <p:sp>
        <p:nvSpPr>
          <p:cNvPr id="87" name="TextBox 86">
            <a:extLst>
              <a:ext uri="{FF2B5EF4-FFF2-40B4-BE49-F238E27FC236}">
                <a16:creationId xmlns:a16="http://schemas.microsoft.com/office/drawing/2014/main" id="{EC29DA26-4BFE-6A4B-9E2F-88C3BC66B9F4}"/>
              </a:ext>
            </a:extLst>
          </p:cNvPr>
          <p:cNvSpPr txBox="1"/>
          <p:nvPr/>
        </p:nvSpPr>
        <p:spPr>
          <a:xfrm>
            <a:off x="8992760" y="3233809"/>
            <a:ext cx="359939" cy="430887"/>
          </a:xfrm>
          <a:prstGeom prst="rect">
            <a:avLst/>
          </a:prstGeom>
          <a:noFill/>
        </p:spPr>
        <p:txBody>
          <a:bodyPr wrap="square" lIns="0" rtlCol="0">
            <a:spAutoFit/>
          </a:bodyPr>
          <a:lstStyle/>
          <a:p>
            <a:r>
              <a:rPr lang="en-US" sz="1100" dirty="0">
                <a:solidFill>
                  <a:schemeClr val="bg1"/>
                </a:solidFill>
              </a:rPr>
              <a:t>04/11</a:t>
            </a:r>
          </a:p>
        </p:txBody>
      </p:sp>
      <p:sp>
        <p:nvSpPr>
          <p:cNvPr id="88" name="TextBox 87">
            <a:extLst>
              <a:ext uri="{FF2B5EF4-FFF2-40B4-BE49-F238E27FC236}">
                <a16:creationId xmlns:a16="http://schemas.microsoft.com/office/drawing/2014/main" id="{E5239626-7720-434E-9B8A-7A6ED0564C6F}"/>
              </a:ext>
            </a:extLst>
          </p:cNvPr>
          <p:cNvSpPr txBox="1"/>
          <p:nvPr/>
        </p:nvSpPr>
        <p:spPr>
          <a:xfrm>
            <a:off x="9970814" y="3244221"/>
            <a:ext cx="359939" cy="430887"/>
          </a:xfrm>
          <a:prstGeom prst="rect">
            <a:avLst/>
          </a:prstGeom>
          <a:noFill/>
        </p:spPr>
        <p:txBody>
          <a:bodyPr wrap="square" lIns="0" rtlCol="0">
            <a:spAutoFit/>
          </a:bodyPr>
          <a:lstStyle/>
          <a:p>
            <a:r>
              <a:rPr lang="en-US" sz="1100" dirty="0">
                <a:solidFill>
                  <a:schemeClr val="bg1"/>
                </a:solidFill>
              </a:rPr>
              <a:t>04/01</a:t>
            </a:r>
          </a:p>
        </p:txBody>
      </p:sp>
      <p:cxnSp>
        <p:nvCxnSpPr>
          <p:cNvPr id="89" name="Straight Connector 88">
            <a:extLst>
              <a:ext uri="{FF2B5EF4-FFF2-40B4-BE49-F238E27FC236}">
                <a16:creationId xmlns:a16="http://schemas.microsoft.com/office/drawing/2014/main" id="{E68C4213-7C4E-F84E-B408-0AC9741D5DBB}"/>
              </a:ext>
            </a:extLst>
          </p:cNvPr>
          <p:cNvCxnSpPr>
            <a:cxnSpLocks/>
          </p:cNvCxnSpPr>
          <p:nvPr/>
        </p:nvCxnSpPr>
        <p:spPr>
          <a:xfrm>
            <a:off x="9611057" y="1895904"/>
            <a:ext cx="0" cy="1359053"/>
          </a:xfrm>
          <a:prstGeom prst="line">
            <a:avLst/>
          </a:prstGeom>
          <a:ln>
            <a:solidFill>
              <a:srgbClr val="014364"/>
            </a:solidFill>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4F94053D-B3AB-7B47-8408-6BBBF04E71B4}"/>
              </a:ext>
            </a:extLst>
          </p:cNvPr>
          <p:cNvSpPr txBox="1"/>
          <p:nvPr/>
        </p:nvSpPr>
        <p:spPr>
          <a:xfrm>
            <a:off x="8269682" y="1275951"/>
            <a:ext cx="1337029" cy="461665"/>
          </a:xfrm>
          <a:prstGeom prst="rect">
            <a:avLst/>
          </a:prstGeom>
          <a:solidFill>
            <a:schemeClr val="bg2"/>
          </a:solidFill>
          <a:ln>
            <a:solidFill>
              <a:srgbClr val="014364"/>
            </a:solidFill>
          </a:ln>
        </p:spPr>
        <p:txBody>
          <a:bodyPr wrap="square" rtlCol="0">
            <a:spAutoFit/>
          </a:bodyPr>
          <a:lstStyle/>
          <a:p>
            <a:r>
              <a:rPr lang="en-US" sz="1200" dirty="0"/>
              <a:t>School campaign start</a:t>
            </a:r>
          </a:p>
        </p:txBody>
      </p:sp>
      <p:sp>
        <p:nvSpPr>
          <p:cNvPr id="97" name="TextBox 96">
            <a:extLst>
              <a:ext uri="{FF2B5EF4-FFF2-40B4-BE49-F238E27FC236}">
                <a16:creationId xmlns:a16="http://schemas.microsoft.com/office/drawing/2014/main" id="{8ECA02E4-21B1-E44B-8AE5-6475529FDCD8}"/>
              </a:ext>
            </a:extLst>
          </p:cNvPr>
          <p:cNvSpPr txBox="1"/>
          <p:nvPr/>
        </p:nvSpPr>
        <p:spPr>
          <a:xfrm>
            <a:off x="9609763" y="1900102"/>
            <a:ext cx="1137158" cy="461665"/>
          </a:xfrm>
          <a:prstGeom prst="rect">
            <a:avLst/>
          </a:prstGeom>
          <a:solidFill>
            <a:schemeClr val="bg2"/>
          </a:solidFill>
          <a:ln>
            <a:solidFill>
              <a:srgbClr val="014364"/>
            </a:solidFill>
          </a:ln>
        </p:spPr>
        <p:txBody>
          <a:bodyPr wrap="square" rtlCol="0">
            <a:spAutoFit/>
          </a:bodyPr>
          <a:lstStyle/>
          <a:p>
            <a:r>
              <a:rPr lang="en-US" sz="1200" dirty="0"/>
              <a:t>Survey on test criteria</a:t>
            </a:r>
          </a:p>
        </p:txBody>
      </p:sp>
      <p:sp>
        <p:nvSpPr>
          <p:cNvPr id="98" name="TextBox 97">
            <a:extLst>
              <a:ext uri="{FF2B5EF4-FFF2-40B4-BE49-F238E27FC236}">
                <a16:creationId xmlns:a16="http://schemas.microsoft.com/office/drawing/2014/main" id="{DA2EAFDD-C67B-5C47-910C-CB5FF01007A6}"/>
              </a:ext>
            </a:extLst>
          </p:cNvPr>
          <p:cNvSpPr txBox="1"/>
          <p:nvPr/>
        </p:nvSpPr>
        <p:spPr>
          <a:xfrm>
            <a:off x="9539905" y="3237051"/>
            <a:ext cx="347871" cy="430887"/>
          </a:xfrm>
          <a:prstGeom prst="rect">
            <a:avLst/>
          </a:prstGeom>
          <a:noFill/>
        </p:spPr>
        <p:txBody>
          <a:bodyPr wrap="square" lIns="0" rtlCol="0">
            <a:spAutoFit/>
          </a:bodyPr>
          <a:lstStyle/>
          <a:p>
            <a:r>
              <a:rPr lang="en-US" sz="1100" dirty="0">
                <a:solidFill>
                  <a:schemeClr val="bg1"/>
                </a:solidFill>
              </a:rPr>
              <a:t>15/12</a:t>
            </a:r>
          </a:p>
        </p:txBody>
      </p:sp>
    </p:spTree>
    <p:extLst>
      <p:ext uri="{BB962C8B-B14F-4D97-AF65-F5344CB8AC3E}">
        <p14:creationId xmlns:p14="http://schemas.microsoft.com/office/powerpoint/2010/main" val="19794747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72FA869-A32D-41AD-8A42-367609BACA95}"/>
              </a:ext>
            </a:extLst>
          </p:cNvPr>
          <p:cNvPicPr>
            <a:picLocks noChangeAspect="1"/>
          </p:cNvPicPr>
          <p:nvPr/>
        </p:nvPicPr>
        <p:blipFill>
          <a:blip r:embed="rId3"/>
          <a:stretch>
            <a:fillRect/>
          </a:stretch>
        </p:blipFill>
        <p:spPr>
          <a:xfrm>
            <a:off x="5187474" y="1056532"/>
            <a:ext cx="6784848" cy="5164982"/>
          </a:xfrm>
          <a:prstGeom prst="rect">
            <a:avLst/>
          </a:prstGeom>
        </p:spPr>
      </p:pic>
      <p:sp>
        <p:nvSpPr>
          <p:cNvPr id="21" name="TextBox 20">
            <a:extLst>
              <a:ext uri="{FF2B5EF4-FFF2-40B4-BE49-F238E27FC236}">
                <a16:creationId xmlns:a16="http://schemas.microsoft.com/office/drawing/2014/main" id="{5F8135ED-1DB0-4D34-84C1-D5F25B9971BF}"/>
              </a:ext>
            </a:extLst>
          </p:cNvPr>
          <p:cNvSpPr txBox="1"/>
          <p:nvPr/>
        </p:nvSpPr>
        <p:spPr>
          <a:xfrm>
            <a:off x="635794" y="1056531"/>
            <a:ext cx="4470400" cy="4934941"/>
          </a:xfrm>
          <a:prstGeom prst="rect">
            <a:avLst/>
          </a:prstGeom>
          <a:noFill/>
        </p:spPr>
        <p:txBody>
          <a:bodyPr wrap="square">
            <a:spAutoFit/>
          </a:bodyPr>
          <a:lstStyle/>
          <a:p>
            <a:r>
              <a:rPr lang="en-GB" sz="2933" dirty="0"/>
              <a:t>Risk of Long-COVID reduced after vaccination</a:t>
            </a:r>
          </a:p>
          <a:p>
            <a:endParaRPr lang="en-GB" sz="2933" dirty="0"/>
          </a:p>
          <a:p>
            <a:endParaRPr lang="en-GB" sz="2933" dirty="0"/>
          </a:p>
          <a:p>
            <a:r>
              <a:rPr lang="en-GB" sz="1867" dirty="0"/>
              <a:t>Compared symptom profiles in 6,030 single vaccinated and </a:t>
            </a:r>
          </a:p>
          <a:p>
            <a:r>
              <a:rPr lang="en-GB" sz="1867" dirty="0"/>
              <a:t>2,370 double vaccinated individuals with unvaccinated individuals infected at the same time.</a:t>
            </a:r>
          </a:p>
          <a:p>
            <a:endParaRPr lang="en-GB" sz="1867" dirty="0"/>
          </a:p>
          <a:p>
            <a:r>
              <a:rPr lang="en-GB" sz="1333" dirty="0"/>
              <a:t>Antonelli et al, Lancet Infectious Diseases</a:t>
            </a:r>
          </a:p>
          <a:p>
            <a:r>
              <a:rPr lang="en-GB" sz="1600" dirty="0">
                <a:latin typeface="Source Sans Pro" panose="020B0503030403020204" pitchFamily="34" charset="0"/>
                <a:hlinkClick r:id="rId4">
                  <a:extLst>
                    <a:ext uri="{A12FA001-AC4F-418D-AE19-62706E023703}">
                      <ahyp:hlinkClr xmlns:ahyp="http://schemas.microsoft.com/office/drawing/2018/hyperlinkcolor" val="tx"/>
                    </a:ext>
                  </a:extLst>
                </a:hlinkClick>
              </a:rPr>
              <a:t>https://doi.org/10.1016/S1473-3099(21)00460-6</a:t>
            </a:r>
            <a:endParaRPr lang="en-GB" sz="1600" dirty="0"/>
          </a:p>
          <a:p>
            <a:endParaRPr lang="en-GB" sz="1867" dirty="0"/>
          </a:p>
          <a:p>
            <a:endParaRPr lang="en-GB" sz="1867" dirty="0"/>
          </a:p>
          <a:p>
            <a:endParaRPr lang="en-GB" sz="1867" dirty="0"/>
          </a:p>
        </p:txBody>
      </p:sp>
      <p:sp>
        <p:nvSpPr>
          <p:cNvPr id="22" name="object 2">
            <a:extLst>
              <a:ext uri="{FF2B5EF4-FFF2-40B4-BE49-F238E27FC236}">
                <a16:creationId xmlns:a16="http://schemas.microsoft.com/office/drawing/2014/main" id="{E6E030D2-A988-4B73-8A03-D88F18FF536C}"/>
              </a:ext>
            </a:extLst>
          </p:cNvPr>
          <p:cNvSpPr/>
          <p:nvPr/>
        </p:nvSpPr>
        <p:spPr>
          <a:xfrm>
            <a:off x="11151394" y="388837"/>
            <a:ext cx="590549" cy="495299"/>
          </a:xfrm>
          <a:prstGeom prst="rect">
            <a:avLst/>
          </a:prstGeom>
          <a:blipFill>
            <a:blip r:embed="rId5" cstate="print"/>
            <a:stretch>
              <a:fillRect/>
            </a:stretch>
          </a:blipFill>
        </p:spPr>
        <p:txBody>
          <a:bodyPr wrap="square" lIns="0" tIns="0" rIns="0" bIns="0" rtlCol="0"/>
          <a:lstStyle/>
          <a:p>
            <a:endParaRPr sz="1200"/>
          </a:p>
        </p:txBody>
      </p:sp>
      <p:sp>
        <p:nvSpPr>
          <p:cNvPr id="2" name="TextBox 1">
            <a:extLst>
              <a:ext uri="{FF2B5EF4-FFF2-40B4-BE49-F238E27FC236}">
                <a16:creationId xmlns:a16="http://schemas.microsoft.com/office/drawing/2014/main" id="{A4E56490-427F-4A5D-9F27-628D96491DF6}"/>
              </a:ext>
            </a:extLst>
          </p:cNvPr>
          <p:cNvSpPr txBox="1"/>
          <p:nvPr/>
        </p:nvSpPr>
        <p:spPr>
          <a:xfrm>
            <a:off x="564674" y="336679"/>
            <a:ext cx="9245600" cy="584775"/>
          </a:xfrm>
          <a:prstGeom prst="rect">
            <a:avLst/>
          </a:prstGeom>
          <a:noFill/>
        </p:spPr>
        <p:txBody>
          <a:bodyPr wrap="square" lIns="91440" tIns="45720" rIns="91440" bIns="45720" rtlCol="0" anchor="t">
            <a:spAutoFit/>
          </a:bodyPr>
          <a:lstStyle/>
          <a:p>
            <a:r>
              <a:rPr lang="en-GB" sz="3200" dirty="0">
                <a:solidFill>
                  <a:srgbClr val="0A2D50"/>
                </a:solidFill>
                <a:latin typeface="Impact"/>
                <a:ea typeface="+mj-ea"/>
              </a:rPr>
              <a:t>Post Vaccination Infection</a:t>
            </a:r>
          </a:p>
        </p:txBody>
      </p:sp>
    </p:spTree>
    <p:extLst>
      <p:ext uri="{BB962C8B-B14F-4D97-AF65-F5344CB8AC3E}">
        <p14:creationId xmlns:p14="http://schemas.microsoft.com/office/powerpoint/2010/main" val="2523077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29A2-5372-46BD-AF7C-E62D721213FC}"/>
              </a:ext>
            </a:extLst>
          </p:cNvPr>
          <p:cNvSpPr>
            <a:spLocks noGrp="1"/>
          </p:cNvSpPr>
          <p:nvPr>
            <p:ph type="title"/>
          </p:nvPr>
        </p:nvSpPr>
        <p:spPr/>
        <p:txBody>
          <a:bodyPr/>
          <a:lstStyle/>
          <a:p>
            <a:r>
              <a:rPr lang="en-GB" dirty="0"/>
              <a:t>Meanwhile at Twins: Serology Home Visits</a:t>
            </a:r>
          </a:p>
        </p:txBody>
      </p:sp>
      <p:sp>
        <p:nvSpPr>
          <p:cNvPr id="3" name="Content Placeholder 2">
            <a:extLst>
              <a:ext uri="{FF2B5EF4-FFF2-40B4-BE49-F238E27FC236}">
                <a16:creationId xmlns:a16="http://schemas.microsoft.com/office/drawing/2014/main" id="{CD8A6F1C-8556-4E81-9675-23599F67222E}"/>
              </a:ext>
            </a:extLst>
          </p:cNvPr>
          <p:cNvSpPr>
            <a:spLocks noGrp="1"/>
          </p:cNvSpPr>
          <p:nvPr>
            <p:ph idx="1"/>
          </p:nvPr>
        </p:nvSpPr>
        <p:spPr/>
        <p:txBody>
          <a:bodyPr>
            <a:normAutofit/>
          </a:bodyPr>
          <a:lstStyle/>
          <a:p>
            <a:r>
              <a:rPr lang="en-GB" b="1" dirty="0">
                <a:solidFill>
                  <a:schemeClr val="tx1"/>
                </a:solidFill>
                <a:latin typeface="Calibri" panose="020F0502020204030204" pitchFamily="34" charset="0"/>
                <a:cs typeface="Calibri" panose="020F0502020204030204" pitchFamily="34" charset="0"/>
              </a:rPr>
              <a:t>Home Visits</a:t>
            </a:r>
          </a:p>
          <a:p>
            <a:r>
              <a:rPr lang="en-GB" dirty="0">
                <a:solidFill>
                  <a:schemeClr val="tx1"/>
                </a:solidFill>
                <a:latin typeface="Calibri" panose="020F0502020204030204" pitchFamily="34" charset="0"/>
                <a:cs typeface="Calibri" panose="020F0502020204030204" pitchFamily="34" charset="0"/>
              </a:rPr>
              <a:t>512 individual twins completed 1 visit (Apr-June)</a:t>
            </a:r>
          </a:p>
          <a:p>
            <a:r>
              <a:rPr lang="en-GB" dirty="0">
                <a:solidFill>
                  <a:schemeClr val="tx1"/>
                </a:solidFill>
                <a:latin typeface="Calibri" panose="020F0502020204030204" pitchFamily="34" charset="0"/>
                <a:cs typeface="Calibri" panose="020F0502020204030204" pitchFamily="34" charset="0"/>
              </a:rPr>
              <a:t>Of those, 254 twins completed re-visited at 7-8 weeks (+</a:t>
            </a:r>
            <a:r>
              <a:rPr lang="en-GB" dirty="0" err="1">
                <a:solidFill>
                  <a:schemeClr val="tx1"/>
                </a:solidFill>
                <a:latin typeface="Calibri" panose="020F0502020204030204" pitchFamily="34" charset="0"/>
                <a:cs typeface="Calibri" panose="020F0502020204030204" pitchFamily="34" charset="0"/>
              </a:rPr>
              <a:t>ve</a:t>
            </a:r>
            <a:r>
              <a:rPr lang="en-GB" dirty="0">
                <a:solidFill>
                  <a:schemeClr val="tx1"/>
                </a:solidFill>
                <a:latin typeface="Calibri" panose="020F0502020204030204" pitchFamily="34" charset="0"/>
                <a:cs typeface="Calibri" panose="020F0502020204030204" pitchFamily="34" charset="0"/>
              </a:rPr>
              <a:t> Ab and co-twin)</a:t>
            </a:r>
          </a:p>
          <a:p>
            <a:r>
              <a:rPr lang="en-GB" dirty="0">
                <a:solidFill>
                  <a:schemeClr val="tx1"/>
                </a:solidFill>
                <a:latin typeface="Calibri" panose="020F0502020204030204" pitchFamily="34" charset="0"/>
                <a:cs typeface="Calibri" panose="020F0502020204030204" pitchFamily="34" charset="0"/>
              </a:rPr>
              <a:t>Samples include: PCR swab, serum (ab Elisa), plasma, DNA bloods, saliva and stool + PBMCs </a:t>
            </a:r>
          </a:p>
          <a:p>
            <a:endParaRPr lang="en-GB" dirty="0">
              <a:solidFill>
                <a:schemeClr val="tx1"/>
              </a:solidFill>
              <a:latin typeface="Calibri" panose="020F0502020204030204" pitchFamily="34" charset="0"/>
              <a:cs typeface="Calibri" panose="020F0502020204030204" pitchFamily="34" charset="0"/>
            </a:endParaRPr>
          </a:p>
          <a:p>
            <a:r>
              <a:rPr lang="en-GB" dirty="0">
                <a:solidFill>
                  <a:schemeClr val="tx1"/>
                </a:solidFill>
                <a:latin typeface="Calibri" panose="020F0502020204030204" pitchFamily="34" charset="0"/>
                <a:cs typeface="Calibri" panose="020F0502020204030204" pitchFamily="34" charset="0"/>
              </a:rPr>
              <a:t>Additional home studies </a:t>
            </a:r>
          </a:p>
          <a:p>
            <a:pPr marL="400050" indent="-400050">
              <a:buFont typeface="+mj-lt"/>
              <a:buAutoNum type="romanUcPeriod"/>
            </a:pPr>
            <a:r>
              <a:rPr lang="en-GB" dirty="0">
                <a:solidFill>
                  <a:schemeClr val="tx1"/>
                </a:solidFill>
                <a:latin typeface="Calibri" panose="020F0502020204030204" pitchFamily="34" charset="0"/>
                <a:cs typeface="Calibri" panose="020F0502020204030204" pitchFamily="34" charset="0"/>
              </a:rPr>
              <a:t>	Immune response</a:t>
            </a:r>
          </a:p>
          <a:p>
            <a:pPr marL="400050" indent="-400050">
              <a:buFont typeface="+mj-lt"/>
              <a:buAutoNum type="romanUcPeriod"/>
            </a:pPr>
            <a:r>
              <a:rPr lang="en-GB" dirty="0">
                <a:solidFill>
                  <a:schemeClr val="tx1"/>
                </a:solidFill>
                <a:latin typeface="Calibri" panose="020F0502020204030204" pitchFamily="34" charset="0"/>
                <a:cs typeface="Calibri" panose="020F0502020204030204" pitchFamily="34" charset="0"/>
              </a:rPr>
              <a:t>T-Cell</a:t>
            </a:r>
          </a:p>
          <a:p>
            <a:pPr marL="400050" indent="-400050">
              <a:buFont typeface="+mj-lt"/>
              <a:buAutoNum type="romanUcPeriod"/>
            </a:pPr>
            <a:r>
              <a:rPr lang="en-GB" dirty="0">
                <a:solidFill>
                  <a:schemeClr val="tx1"/>
                </a:solidFill>
                <a:latin typeface="Calibri" panose="020F0502020204030204" pitchFamily="34" charset="0"/>
                <a:cs typeface="Calibri" panose="020F0502020204030204" pitchFamily="34" charset="0"/>
              </a:rPr>
              <a:t>Longitudinal Ab  on +</a:t>
            </a:r>
            <a:r>
              <a:rPr lang="en-GB" dirty="0" err="1">
                <a:solidFill>
                  <a:schemeClr val="tx1"/>
                </a:solidFill>
                <a:latin typeface="Calibri" panose="020F0502020204030204" pitchFamily="34" charset="0"/>
                <a:cs typeface="Calibri" panose="020F0502020204030204" pitchFamily="34" charset="0"/>
              </a:rPr>
              <a:t>ve</a:t>
            </a:r>
            <a:r>
              <a:rPr lang="en-GB" dirty="0">
                <a:solidFill>
                  <a:schemeClr val="tx1"/>
                </a:solidFill>
                <a:latin typeface="Calibri" panose="020F0502020204030204" pitchFamily="34" charset="0"/>
                <a:cs typeface="Calibri" panose="020F0502020204030204" pitchFamily="34" charset="0"/>
              </a:rPr>
              <a:t> twins and co-twins</a:t>
            </a:r>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E56BD0B7-5E53-401F-8660-B3E6B12987BB}"/>
              </a:ext>
            </a:extLst>
          </p:cNvPr>
          <p:cNvPicPr>
            <a:picLocks noChangeAspect="1"/>
          </p:cNvPicPr>
          <p:nvPr/>
        </p:nvPicPr>
        <p:blipFill rotWithShape="1">
          <a:blip r:embed="rId3"/>
          <a:srcRect l="19593" r="3716" b="1"/>
          <a:stretch/>
        </p:blipFill>
        <p:spPr>
          <a:xfrm>
            <a:off x="7414410" y="3008123"/>
            <a:ext cx="4043907" cy="3715257"/>
          </a:xfrm>
          <a:prstGeom prst="roundRect">
            <a:avLst>
              <a:gd name="adj" fmla="val 1858"/>
            </a:avLst>
          </a:prstGeom>
          <a:effectLst>
            <a:outerShdw blurRad="50800" dist="50800" dir="5400000" algn="tl" rotWithShape="0">
              <a:srgbClr val="000000">
                <a:alpha val="43000"/>
              </a:srgbClr>
            </a:outerShdw>
          </a:effectLst>
        </p:spPr>
      </p:pic>
      <p:pic>
        <p:nvPicPr>
          <p:cNvPr id="7" name="Picture 6">
            <a:extLst>
              <a:ext uri="{FF2B5EF4-FFF2-40B4-BE49-F238E27FC236}">
                <a16:creationId xmlns:a16="http://schemas.microsoft.com/office/drawing/2014/main" id="{C15E471F-6DC2-404B-ADE7-54BD2DB7D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63" y="4452657"/>
            <a:ext cx="2592172" cy="23138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14A896A-5A31-4FD6-B5B1-46FA13BE52EC}"/>
              </a:ext>
            </a:extLst>
          </p:cNvPr>
          <p:cNvPicPr>
            <a:picLocks noChangeAspect="1"/>
          </p:cNvPicPr>
          <p:nvPr/>
        </p:nvPicPr>
        <p:blipFill>
          <a:blip r:embed="rId5"/>
          <a:stretch>
            <a:fillRect/>
          </a:stretch>
        </p:blipFill>
        <p:spPr>
          <a:xfrm>
            <a:off x="3074235" y="4498501"/>
            <a:ext cx="4351725" cy="2222158"/>
          </a:xfrm>
          <a:prstGeom prst="rect">
            <a:avLst/>
          </a:prstGeom>
        </p:spPr>
      </p:pic>
    </p:spTree>
    <p:extLst>
      <p:ext uri="{BB962C8B-B14F-4D97-AF65-F5344CB8AC3E}">
        <p14:creationId xmlns:p14="http://schemas.microsoft.com/office/powerpoint/2010/main" val="4803738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FCA167C-90EB-47BF-A7CD-BE8A2BC60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82" y="2328567"/>
            <a:ext cx="2261649" cy="30071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58EAB6F-BEFE-48A4-B4ED-51B189CEE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0067" y="2506050"/>
            <a:ext cx="2148307" cy="28296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table, sitting, car&#10;&#10;Description automatically generated">
            <a:extLst>
              <a:ext uri="{FF2B5EF4-FFF2-40B4-BE49-F238E27FC236}">
                <a16:creationId xmlns:a16="http://schemas.microsoft.com/office/drawing/2014/main" id="{0102A2E6-97A8-4624-917D-2C2296047E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002" y="450669"/>
            <a:ext cx="3062287" cy="2296716"/>
          </a:xfrm>
          <a:prstGeom prst="rect">
            <a:avLst/>
          </a:prstGeom>
        </p:spPr>
      </p:pic>
      <p:graphicFrame>
        <p:nvGraphicFramePr>
          <p:cNvPr id="8" name="Diagram 7">
            <a:extLst>
              <a:ext uri="{FF2B5EF4-FFF2-40B4-BE49-F238E27FC236}">
                <a16:creationId xmlns:a16="http://schemas.microsoft.com/office/drawing/2014/main" id="{3A3FC47B-382C-4F23-9B4A-93F0EAC0334A}"/>
              </a:ext>
            </a:extLst>
          </p:cNvPr>
          <p:cNvGraphicFramePr/>
          <p:nvPr/>
        </p:nvGraphicFramePr>
        <p:xfrm>
          <a:off x="235161" y="4884018"/>
          <a:ext cx="8825659" cy="2565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a:extLst>
              <a:ext uri="{FF2B5EF4-FFF2-40B4-BE49-F238E27FC236}">
                <a16:creationId xmlns:a16="http://schemas.microsoft.com/office/drawing/2014/main" id="{B331A9FE-6B62-41B1-B816-C7D10A0048A3}"/>
              </a:ext>
            </a:extLst>
          </p:cNvPr>
          <p:cNvPicPr>
            <a:picLocks noChangeAspect="1"/>
          </p:cNvPicPr>
          <p:nvPr/>
        </p:nvPicPr>
        <p:blipFill>
          <a:blip r:embed="rId11"/>
          <a:stretch>
            <a:fillRect/>
          </a:stretch>
        </p:blipFill>
        <p:spPr>
          <a:xfrm>
            <a:off x="1873691" y="515659"/>
            <a:ext cx="2422466" cy="2362488"/>
          </a:xfrm>
          <a:prstGeom prst="rect">
            <a:avLst/>
          </a:prstGeom>
        </p:spPr>
      </p:pic>
      <p:pic>
        <p:nvPicPr>
          <p:cNvPr id="1026" name="Picture 2">
            <a:extLst>
              <a:ext uri="{FF2B5EF4-FFF2-40B4-BE49-F238E27FC236}">
                <a16:creationId xmlns:a16="http://schemas.microsoft.com/office/drawing/2014/main" id="{8DEEB013-E9F8-49F1-A5E6-B4905FF895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2770" y="3019575"/>
            <a:ext cx="3062287" cy="23288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indoor, office, messy, cluttered&#10;&#10;Description automatically generated">
            <a:extLst>
              <a:ext uri="{FF2B5EF4-FFF2-40B4-BE49-F238E27FC236}">
                <a16:creationId xmlns:a16="http://schemas.microsoft.com/office/drawing/2014/main" id="{C3069F6F-9262-416B-BE59-8B5F0A92F0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69785" y="2878147"/>
            <a:ext cx="2082538" cy="3702290"/>
          </a:xfrm>
          <a:prstGeom prst="rect">
            <a:avLst/>
          </a:prstGeom>
        </p:spPr>
      </p:pic>
      <p:pic>
        <p:nvPicPr>
          <p:cNvPr id="1028" name="Picture 4">
            <a:extLst>
              <a:ext uri="{FF2B5EF4-FFF2-40B4-BE49-F238E27FC236}">
                <a16:creationId xmlns:a16="http://schemas.microsoft.com/office/drawing/2014/main" id="{4A1C40EE-BA37-427D-822F-86131133823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9116" t="-2213" r="6598" b="2213"/>
          <a:stretch/>
        </p:blipFill>
        <p:spPr bwMode="auto">
          <a:xfrm>
            <a:off x="5318993" y="634920"/>
            <a:ext cx="2981739" cy="192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894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D230B5-64EA-0180-63A2-73EF0285D1D5}"/>
              </a:ext>
            </a:extLst>
          </p:cNvPr>
          <p:cNvSpPr/>
          <p:nvPr/>
        </p:nvSpPr>
        <p:spPr>
          <a:xfrm>
            <a:off x="4641737" y="3505199"/>
            <a:ext cx="7260771" cy="304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CBB47-084B-A4C4-8A84-43411ECC7C3D}"/>
              </a:ext>
            </a:extLst>
          </p:cNvPr>
          <p:cNvSpPr>
            <a:spLocks noGrp="1"/>
          </p:cNvSpPr>
          <p:nvPr>
            <p:ph type="title"/>
          </p:nvPr>
        </p:nvSpPr>
        <p:spPr>
          <a:xfrm>
            <a:off x="5048016" y="3812954"/>
            <a:ext cx="6465287" cy="1516014"/>
          </a:xfrm>
        </p:spPr>
        <p:txBody>
          <a:bodyPr vert="horz" lIns="91440" tIns="45720" rIns="91440" bIns="45720" rtlCol="0" anchor="b" anchorCtr="0">
            <a:normAutofit/>
          </a:bodyPr>
          <a:lstStyle/>
          <a:p>
            <a:pPr>
              <a:lnSpc>
                <a:spcPct val="80000"/>
              </a:lnSpc>
            </a:pPr>
            <a:r>
              <a:rPr lang="en-US" dirty="0">
                <a:solidFill>
                  <a:srgbClr val="FFFFFF"/>
                </a:solidFill>
              </a:rPr>
              <a:t>Health Research from Home in TwinsUK since 2017</a:t>
            </a:r>
            <a:endParaRPr lang="en-US" dirty="0">
              <a:solidFill>
                <a:srgbClr val="FFFFFF"/>
              </a:solidFill>
              <a:highlight>
                <a:srgbClr val="00FFFF"/>
              </a:highlight>
            </a:endParaRPr>
          </a:p>
        </p:txBody>
      </p:sp>
      <p:pic>
        <p:nvPicPr>
          <p:cNvPr id="7" name="Picture 6" descr="Graphical user interface, application&#10;&#10;Description automatically generated">
            <a:extLst>
              <a:ext uri="{FF2B5EF4-FFF2-40B4-BE49-F238E27FC236}">
                <a16:creationId xmlns:a16="http://schemas.microsoft.com/office/drawing/2014/main" id="{8FC6D9D6-E8C6-48F6-5652-C0D4DBC2618D}"/>
              </a:ext>
            </a:extLst>
          </p:cNvPr>
          <p:cNvPicPr>
            <a:picLocks noChangeAspect="1"/>
          </p:cNvPicPr>
          <p:nvPr/>
        </p:nvPicPr>
        <p:blipFill rotWithShape="1">
          <a:blip r:embed="rId3"/>
          <a:srcRect l="6403" r="32198"/>
          <a:stretch/>
        </p:blipFill>
        <p:spPr>
          <a:xfrm>
            <a:off x="343829" y="299363"/>
            <a:ext cx="4160452" cy="3049204"/>
          </a:xfrm>
          <a:prstGeom prst="rect">
            <a:avLst/>
          </a:prstGeom>
        </p:spPr>
      </p:pic>
      <p:pic>
        <p:nvPicPr>
          <p:cNvPr id="6" name="Picture 5" descr="A picture containing text, indoor, printing, office supplies&#10;&#10;Description automatically generated">
            <a:extLst>
              <a:ext uri="{FF2B5EF4-FFF2-40B4-BE49-F238E27FC236}">
                <a16:creationId xmlns:a16="http://schemas.microsoft.com/office/drawing/2014/main" id="{905F87FB-D38D-B3BA-A4AD-7ED4EEF03726}"/>
              </a:ext>
            </a:extLst>
          </p:cNvPr>
          <p:cNvPicPr>
            <a:picLocks noChangeAspect="1"/>
          </p:cNvPicPr>
          <p:nvPr/>
        </p:nvPicPr>
        <p:blipFill rotWithShape="1">
          <a:blip r:embed="rId4"/>
          <a:srcRect r="2" b="31106"/>
          <a:stretch/>
        </p:blipFill>
        <p:spPr>
          <a:xfrm>
            <a:off x="4680491" y="299363"/>
            <a:ext cx="7217085" cy="3008188"/>
          </a:xfrm>
          <a:prstGeom prst="rect">
            <a:avLst/>
          </a:prstGeom>
        </p:spPr>
      </p:pic>
      <p:pic>
        <p:nvPicPr>
          <p:cNvPr id="5" name="Picture 4" descr="A picture containing text, indoor, cluttered&#10;&#10;Description automatically generated">
            <a:extLst>
              <a:ext uri="{FF2B5EF4-FFF2-40B4-BE49-F238E27FC236}">
                <a16:creationId xmlns:a16="http://schemas.microsoft.com/office/drawing/2014/main" id="{7DE4701A-BD4F-22C2-FCF6-10392FD9F39F}"/>
              </a:ext>
            </a:extLst>
          </p:cNvPr>
          <p:cNvPicPr>
            <a:picLocks noChangeAspect="1"/>
          </p:cNvPicPr>
          <p:nvPr/>
        </p:nvPicPr>
        <p:blipFill rotWithShape="1">
          <a:blip r:embed="rId5"/>
          <a:srcRect r="-4" b="3426"/>
          <a:stretch/>
        </p:blipFill>
        <p:spPr>
          <a:xfrm>
            <a:off x="343829" y="3509434"/>
            <a:ext cx="4160452" cy="3026833"/>
          </a:xfrm>
          <a:prstGeom prst="rect">
            <a:avLst/>
          </a:prstGeom>
        </p:spPr>
      </p:pic>
    </p:spTree>
    <p:extLst>
      <p:ext uri="{BB962C8B-B14F-4D97-AF65-F5344CB8AC3E}">
        <p14:creationId xmlns:p14="http://schemas.microsoft.com/office/powerpoint/2010/main" val="26290643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Group 35"/>
          <p:cNvGrpSpPr/>
          <p:nvPr/>
        </p:nvGrpSpPr>
        <p:grpSpPr>
          <a:xfrm>
            <a:off x="323078" y="11543"/>
            <a:ext cx="10234086" cy="859974"/>
            <a:chOff x="0" y="0"/>
            <a:chExt cx="12192000" cy="998483"/>
          </a:xfrm>
        </p:grpSpPr>
        <p:grpSp>
          <p:nvGrpSpPr>
            <p:cNvPr id="37" name="Group 36"/>
            <p:cNvGrpSpPr/>
            <p:nvPr/>
          </p:nvGrpSpPr>
          <p:grpSpPr>
            <a:xfrm>
              <a:off x="0" y="0"/>
              <a:ext cx="12192000" cy="998483"/>
              <a:chOff x="0" y="0"/>
              <a:chExt cx="12192000" cy="998483"/>
            </a:xfrm>
          </p:grpSpPr>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l="4385" t="59025" b="23211"/>
              <a:stretch/>
            </p:blipFill>
            <p:spPr>
              <a:xfrm>
                <a:off x="0" y="0"/>
                <a:ext cx="12192000" cy="998483"/>
              </a:xfrm>
              <a:prstGeom prst="rect">
                <a:avLst/>
              </a:prstGeom>
              <a:ln>
                <a:solidFill>
                  <a:schemeClr val="tx1"/>
                </a:solidFill>
              </a:ln>
            </p:spPr>
          </p:pic>
          <p:sp>
            <p:nvSpPr>
              <p:cNvPr id="40" name="Rectangle 39"/>
              <p:cNvSpPr/>
              <p:nvPr/>
            </p:nvSpPr>
            <p:spPr>
              <a:xfrm>
                <a:off x="2845286" y="152088"/>
                <a:ext cx="6096000" cy="707886"/>
              </a:xfrm>
              <a:prstGeom prst="rect">
                <a:avLst/>
              </a:prstGeom>
            </p:spPr>
            <p:txBody>
              <a:bodyPr>
                <a:spAutoFit/>
              </a:bodyPr>
              <a:lstStyle/>
              <a:p>
                <a:pPr algn="ctr"/>
                <a:r>
                  <a:rPr lang="en-GB" sz="2000" dirty="0">
                    <a:solidFill>
                      <a:schemeClr val="bg1"/>
                    </a:solidFill>
                    <a:latin typeface="Arial Rounded MT Bold" panose="020F0704030504030204" pitchFamily="34" charset="0"/>
                  </a:rPr>
                  <a:t>COVID-19 Longitudinal Health and Wellbeing</a:t>
                </a:r>
              </a:p>
              <a:p>
                <a:pPr algn="ctr"/>
                <a:r>
                  <a:rPr lang="en-GB" sz="2000" dirty="0">
                    <a:solidFill>
                      <a:schemeClr val="bg1"/>
                    </a:solidFill>
                    <a:latin typeface="Arial Rounded MT Bold" panose="020F0704030504030204" pitchFamily="34" charset="0"/>
                  </a:rPr>
                  <a:t>National Core Study</a:t>
                </a:r>
              </a:p>
            </p:txBody>
          </p:sp>
        </p:gr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93516" y="0"/>
              <a:ext cx="998483" cy="998483"/>
            </a:xfrm>
            <a:prstGeom prst="rect">
              <a:avLst/>
            </a:prstGeom>
          </p:spPr>
        </p:pic>
      </p:grpSp>
      <p:grpSp>
        <p:nvGrpSpPr>
          <p:cNvPr id="59" name="Group 58"/>
          <p:cNvGrpSpPr/>
          <p:nvPr/>
        </p:nvGrpSpPr>
        <p:grpSpPr>
          <a:xfrm>
            <a:off x="2381106" y="1190395"/>
            <a:ext cx="7390754" cy="5508774"/>
            <a:chOff x="2354912" y="1190395"/>
            <a:chExt cx="7390754" cy="5508774"/>
          </a:xfrm>
        </p:grpSpPr>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0417" y="2969237"/>
              <a:ext cx="3181293" cy="3181293"/>
            </a:xfrm>
            <a:prstGeom prst="rect">
              <a:avLst/>
            </a:prstGeom>
          </p:spPr>
        </p:pic>
        <p:grpSp>
          <p:nvGrpSpPr>
            <p:cNvPr id="61" name="Group 60"/>
            <p:cNvGrpSpPr/>
            <p:nvPr/>
          </p:nvGrpSpPr>
          <p:grpSpPr>
            <a:xfrm>
              <a:off x="5135200" y="1190395"/>
              <a:ext cx="1677228" cy="1275906"/>
              <a:chOff x="647578" y="1732338"/>
              <a:chExt cx="1677228" cy="1275906"/>
            </a:xfrm>
          </p:grpSpPr>
          <p:sp>
            <p:nvSpPr>
              <p:cNvPr id="88" name="Flowchart: Connector 87"/>
              <p:cNvSpPr/>
              <p:nvPr/>
            </p:nvSpPr>
            <p:spPr>
              <a:xfrm>
                <a:off x="831157" y="1732338"/>
                <a:ext cx="1275939" cy="1275906"/>
              </a:xfrm>
              <a:prstGeom prst="flowChartConnector">
                <a:avLst/>
              </a:prstGeom>
              <a:solidFill>
                <a:schemeClr val="dk1">
                  <a:alpha val="64000"/>
                </a:schemeClr>
              </a:solidFill>
              <a:ln w="57150">
                <a:solidFill>
                  <a:schemeClr val="tx1"/>
                </a:solidFill>
              </a:ln>
              <a:effectLst>
                <a:glow rad="228600">
                  <a:schemeClr val="accent3">
                    <a:satMod val="175000"/>
                    <a:alpha val="40000"/>
                  </a:schemeClr>
                </a:glow>
              </a:effectLst>
              <a:scene3d>
                <a:camera prst="orthographicFront"/>
                <a:lightRig rig="threePt" dir="t"/>
              </a:scene3d>
              <a:sp3d>
                <a:bevelT w="114300" prst="hardEdg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89" name="TextBox 88"/>
              <p:cNvSpPr txBox="1"/>
              <p:nvPr/>
            </p:nvSpPr>
            <p:spPr>
              <a:xfrm>
                <a:off x="647578" y="2088430"/>
                <a:ext cx="1677228" cy="646331"/>
              </a:xfrm>
              <a:prstGeom prst="rect">
                <a:avLst/>
              </a:prstGeom>
              <a:noFill/>
            </p:spPr>
            <p:txBody>
              <a:bodyPr wrap="square" rtlCol="0">
                <a:spAutoFit/>
              </a:bodyPr>
              <a:lstStyle/>
              <a:p>
                <a:pPr algn="ctr"/>
                <a:r>
                  <a:rPr lang="en-GB" sz="1200" b="1" dirty="0">
                    <a:solidFill>
                      <a:schemeClr val="bg1"/>
                    </a:solidFill>
                    <a:latin typeface="Arial" panose="020B0604020202020204" pitchFamily="34" charset="0"/>
                    <a:cs typeface="Arial" panose="020B0604020202020204" pitchFamily="34" charset="0"/>
                  </a:rPr>
                  <a:t>Longitudinal Linkage Collaboration</a:t>
                </a:r>
              </a:p>
            </p:txBody>
          </p:sp>
        </p:grpSp>
        <p:sp>
          <p:nvSpPr>
            <p:cNvPr id="62" name="Content Placeholder 2"/>
            <p:cNvSpPr txBox="1">
              <a:spLocks/>
            </p:cNvSpPr>
            <p:nvPr/>
          </p:nvSpPr>
          <p:spPr>
            <a:xfrm>
              <a:off x="4930763" y="6248321"/>
              <a:ext cx="2737297" cy="4508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2000" b="1" dirty="0">
                  <a:latin typeface="Arial Nova" panose="020B0504020202020204" pitchFamily="34" charset="0"/>
                </a:rPr>
                <a:t>Research Themes</a:t>
              </a:r>
            </a:p>
          </p:txBody>
        </p:sp>
        <p:grpSp>
          <p:nvGrpSpPr>
            <p:cNvPr id="63" name="Group 62"/>
            <p:cNvGrpSpPr/>
            <p:nvPr/>
          </p:nvGrpSpPr>
          <p:grpSpPr>
            <a:xfrm>
              <a:off x="7348255" y="1723505"/>
              <a:ext cx="1677228" cy="1275906"/>
              <a:chOff x="379731" y="3693011"/>
              <a:chExt cx="1677228" cy="1275906"/>
            </a:xfrm>
          </p:grpSpPr>
          <p:sp>
            <p:nvSpPr>
              <p:cNvPr id="86" name="Flowchart: Connector 85"/>
              <p:cNvSpPr/>
              <p:nvPr/>
            </p:nvSpPr>
            <p:spPr>
              <a:xfrm>
                <a:off x="587966" y="3693011"/>
                <a:ext cx="1275939" cy="1275906"/>
              </a:xfrm>
              <a:prstGeom prst="flowChartConnector">
                <a:avLst/>
              </a:prstGeom>
              <a:solidFill>
                <a:schemeClr val="dk1">
                  <a:alpha val="64000"/>
                </a:schemeClr>
              </a:solidFill>
              <a:ln w="57150">
                <a:solidFill>
                  <a:schemeClr val="tx1"/>
                </a:solidFill>
              </a:ln>
              <a:effectLst>
                <a:glow rad="228600">
                  <a:schemeClr val="accent3">
                    <a:satMod val="175000"/>
                    <a:alpha val="40000"/>
                  </a:schemeClr>
                </a:glow>
              </a:effectLst>
              <a:scene3d>
                <a:camera prst="orthographicFront"/>
                <a:lightRig rig="threePt" dir="t"/>
              </a:scene3d>
              <a:sp3d>
                <a:bevelT w="114300" prst="hardEdg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7" name="TextBox 86"/>
              <p:cNvSpPr txBox="1"/>
              <p:nvPr/>
            </p:nvSpPr>
            <p:spPr>
              <a:xfrm>
                <a:off x="379731" y="4192464"/>
                <a:ext cx="1677228" cy="276999"/>
              </a:xfrm>
              <a:prstGeom prst="rect">
                <a:avLst/>
              </a:prstGeom>
              <a:noFill/>
            </p:spPr>
            <p:txBody>
              <a:bodyPr wrap="square" rtlCol="0">
                <a:spAutoFit/>
              </a:bodyPr>
              <a:lstStyle/>
              <a:p>
                <a:pPr algn="ctr"/>
                <a:r>
                  <a:rPr lang="en-GB" sz="1200" b="1" dirty="0">
                    <a:solidFill>
                      <a:schemeClr val="bg1"/>
                    </a:solidFill>
                    <a:latin typeface="Arial" panose="020B0604020202020204" pitchFamily="34" charset="0"/>
                    <a:cs typeface="Arial" panose="020B0604020202020204" pitchFamily="34" charset="0"/>
                  </a:rPr>
                  <a:t>Serology</a:t>
                </a:r>
              </a:p>
            </p:txBody>
          </p:sp>
        </p:grpSp>
        <p:grpSp>
          <p:nvGrpSpPr>
            <p:cNvPr id="64" name="Group 63"/>
            <p:cNvGrpSpPr/>
            <p:nvPr/>
          </p:nvGrpSpPr>
          <p:grpSpPr>
            <a:xfrm>
              <a:off x="2882847" y="1797686"/>
              <a:ext cx="1677228" cy="1275906"/>
              <a:chOff x="2841557" y="1591163"/>
              <a:chExt cx="1677228" cy="1275906"/>
            </a:xfrm>
          </p:grpSpPr>
          <p:sp>
            <p:nvSpPr>
              <p:cNvPr id="84" name="Flowchart: Connector 83"/>
              <p:cNvSpPr/>
              <p:nvPr/>
            </p:nvSpPr>
            <p:spPr>
              <a:xfrm>
                <a:off x="3042202" y="1591163"/>
                <a:ext cx="1275939" cy="1275906"/>
              </a:xfrm>
              <a:prstGeom prst="flowChartConnector">
                <a:avLst/>
              </a:prstGeom>
              <a:solidFill>
                <a:schemeClr val="dk1">
                  <a:alpha val="64000"/>
                </a:schemeClr>
              </a:solidFill>
              <a:ln w="57150">
                <a:solidFill>
                  <a:schemeClr val="tx1"/>
                </a:solidFill>
              </a:ln>
              <a:effectLst>
                <a:glow rad="228600">
                  <a:schemeClr val="accent3">
                    <a:satMod val="175000"/>
                    <a:alpha val="40000"/>
                  </a:schemeClr>
                </a:glow>
              </a:effectLst>
              <a:scene3d>
                <a:camera prst="orthographicFront"/>
                <a:lightRig rig="threePt" dir="t"/>
              </a:scene3d>
              <a:sp3d>
                <a:bevelT w="114300" prst="hardEdg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85" name="TextBox 84"/>
              <p:cNvSpPr txBox="1"/>
              <p:nvPr/>
            </p:nvSpPr>
            <p:spPr>
              <a:xfrm>
                <a:off x="2841557" y="1972934"/>
                <a:ext cx="1677228" cy="461665"/>
              </a:xfrm>
              <a:prstGeom prst="rect">
                <a:avLst/>
              </a:prstGeom>
              <a:noFill/>
            </p:spPr>
            <p:txBody>
              <a:bodyPr wrap="square" rtlCol="0">
                <a:spAutoFit/>
              </a:bodyPr>
              <a:lstStyle/>
              <a:p>
                <a:pPr algn="ctr"/>
                <a:r>
                  <a:rPr lang="en-GB" sz="1200" b="1" dirty="0">
                    <a:solidFill>
                      <a:schemeClr val="bg1"/>
                    </a:solidFill>
                    <a:latin typeface="Arial" panose="020B0604020202020204" pitchFamily="34" charset="0"/>
                    <a:cs typeface="Arial" panose="020B0604020202020204" pitchFamily="34" charset="0"/>
                  </a:rPr>
                  <a:t>Society </a:t>
                </a:r>
              </a:p>
              <a:p>
                <a:pPr algn="ctr"/>
                <a:r>
                  <a:rPr lang="en-GB" sz="1200" b="1" dirty="0">
                    <a:solidFill>
                      <a:schemeClr val="bg1"/>
                    </a:solidFill>
                    <a:latin typeface="Arial" panose="020B0604020202020204" pitchFamily="34" charset="0"/>
                    <a:cs typeface="Arial" panose="020B0604020202020204" pitchFamily="34" charset="0"/>
                  </a:rPr>
                  <a:t>and  Health</a:t>
                </a:r>
              </a:p>
            </p:txBody>
          </p:sp>
        </p:grpSp>
        <p:grpSp>
          <p:nvGrpSpPr>
            <p:cNvPr id="65" name="Group 64"/>
            <p:cNvGrpSpPr/>
            <p:nvPr/>
          </p:nvGrpSpPr>
          <p:grpSpPr>
            <a:xfrm>
              <a:off x="8068438" y="3381370"/>
              <a:ext cx="1677228" cy="1275906"/>
              <a:chOff x="5578863" y="1501145"/>
              <a:chExt cx="1677228" cy="1275906"/>
            </a:xfrm>
          </p:grpSpPr>
          <p:sp>
            <p:nvSpPr>
              <p:cNvPr id="82" name="Flowchart: Connector 81"/>
              <p:cNvSpPr/>
              <p:nvPr/>
            </p:nvSpPr>
            <p:spPr>
              <a:xfrm>
                <a:off x="5779508" y="1501145"/>
                <a:ext cx="1275939" cy="1275906"/>
              </a:xfrm>
              <a:prstGeom prst="flowChartConnector">
                <a:avLst/>
              </a:prstGeom>
              <a:solidFill>
                <a:schemeClr val="dk1">
                  <a:alpha val="64000"/>
                </a:schemeClr>
              </a:solidFill>
              <a:ln w="57150">
                <a:solidFill>
                  <a:schemeClr val="tx1"/>
                </a:solidFill>
              </a:ln>
              <a:effectLst>
                <a:glow rad="228600">
                  <a:schemeClr val="accent3">
                    <a:satMod val="175000"/>
                    <a:alpha val="40000"/>
                  </a:schemeClr>
                </a:glow>
              </a:effectLst>
              <a:scene3d>
                <a:camera prst="orthographicFront"/>
                <a:lightRig rig="threePt" dir="t"/>
              </a:scene3d>
              <a:sp3d>
                <a:bevelT w="114300" prst="hardEdg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3" name="TextBox 82"/>
              <p:cNvSpPr txBox="1"/>
              <p:nvPr/>
            </p:nvSpPr>
            <p:spPr>
              <a:xfrm>
                <a:off x="5578863" y="2000598"/>
                <a:ext cx="1677228" cy="276999"/>
              </a:xfrm>
              <a:prstGeom prst="rect">
                <a:avLst/>
              </a:prstGeom>
              <a:noFill/>
            </p:spPr>
            <p:txBody>
              <a:bodyPr wrap="square" rtlCol="0">
                <a:spAutoFit/>
              </a:bodyPr>
              <a:lstStyle/>
              <a:p>
                <a:pPr algn="ctr"/>
                <a:r>
                  <a:rPr lang="en-GB" sz="1200" b="1" dirty="0">
                    <a:solidFill>
                      <a:schemeClr val="bg1"/>
                    </a:solidFill>
                    <a:latin typeface="Arial" panose="020B0604020202020204" pitchFamily="34" charset="0"/>
                    <a:cs typeface="Arial" panose="020B0604020202020204" pitchFamily="34" charset="0"/>
                  </a:rPr>
                  <a:t>Vaccination</a:t>
                </a:r>
              </a:p>
            </p:txBody>
          </p:sp>
        </p:grpSp>
        <p:grpSp>
          <p:nvGrpSpPr>
            <p:cNvPr id="66" name="Group 65"/>
            <p:cNvGrpSpPr/>
            <p:nvPr/>
          </p:nvGrpSpPr>
          <p:grpSpPr>
            <a:xfrm>
              <a:off x="2354912" y="3527823"/>
              <a:ext cx="1677228" cy="1275906"/>
              <a:chOff x="8179353" y="1616160"/>
              <a:chExt cx="1677228" cy="1275906"/>
            </a:xfrm>
          </p:grpSpPr>
          <p:sp>
            <p:nvSpPr>
              <p:cNvPr id="80" name="Flowchart: Connector 79"/>
              <p:cNvSpPr/>
              <p:nvPr/>
            </p:nvSpPr>
            <p:spPr>
              <a:xfrm>
                <a:off x="8379998" y="1616160"/>
                <a:ext cx="1275939" cy="1275906"/>
              </a:xfrm>
              <a:prstGeom prst="flowChartConnector">
                <a:avLst/>
              </a:prstGeom>
              <a:solidFill>
                <a:schemeClr val="dk1">
                  <a:alpha val="64000"/>
                </a:schemeClr>
              </a:solidFill>
              <a:ln w="57150">
                <a:solidFill>
                  <a:schemeClr val="tx1"/>
                </a:solidFill>
              </a:ln>
              <a:effectLst>
                <a:glow rad="228600">
                  <a:schemeClr val="accent3">
                    <a:satMod val="175000"/>
                    <a:alpha val="40000"/>
                  </a:schemeClr>
                </a:glow>
              </a:effectLst>
              <a:scene3d>
                <a:camera prst="orthographicFront"/>
                <a:lightRig rig="threePt" dir="t"/>
              </a:scene3d>
              <a:sp3d>
                <a:bevelT w="114300" prst="hardEdg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81" name="TextBox 80"/>
              <p:cNvSpPr txBox="1"/>
              <p:nvPr/>
            </p:nvSpPr>
            <p:spPr>
              <a:xfrm>
                <a:off x="8179353" y="2103753"/>
                <a:ext cx="1677228" cy="276999"/>
              </a:xfrm>
              <a:prstGeom prst="rect">
                <a:avLst/>
              </a:prstGeom>
              <a:noFill/>
            </p:spPr>
            <p:txBody>
              <a:bodyPr wrap="square" rtlCol="0">
                <a:spAutoFit/>
              </a:bodyPr>
              <a:lstStyle/>
              <a:p>
                <a:pPr algn="ctr"/>
                <a:r>
                  <a:rPr lang="en-GB" sz="1200" b="1" dirty="0">
                    <a:solidFill>
                      <a:schemeClr val="bg1"/>
                    </a:solidFill>
                    <a:latin typeface="Arial" panose="020B0604020202020204" pitchFamily="34" charset="0"/>
                    <a:cs typeface="Arial" panose="020B0604020202020204" pitchFamily="34" charset="0"/>
                  </a:rPr>
                  <a:t>Mental Health</a:t>
                </a:r>
              </a:p>
            </p:txBody>
          </p:sp>
        </p:grpSp>
        <p:grpSp>
          <p:nvGrpSpPr>
            <p:cNvPr id="67" name="Group 66"/>
            <p:cNvGrpSpPr/>
            <p:nvPr/>
          </p:nvGrpSpPr>
          <p:grpSpPr>
            <a:xfrm>
              <a:off x="2737696" y="5253325"/>
              <a:ext cx="1677228" cy="1275906"/>
              <a:chOff x="3175349" y="4776881"/>
              <a:chExt cx="1677228" cy="1275906"/>
            </a:xfrm>
          </p:grpSpPr>
          <p:sp>
            <p:nvSpPr>
              <p:cNvPr id="78" name="Flowchart: Connector 77"/>
              <p:cNvSpPr/>
              <p:nvPr/>
            </p:nvSpPr>
            <p:spPr>
              <a:xfrm>
                <a:off x="3375994" y="4776881"/>
                <a:ext cx="1275939" cy="1275906"/>
              </a:xfrm>
              <a:prstGeom prst="flowChartConnector">
                <a:avLst/>
              </a:prstGeom>
              <a:solidFill>
                <a:schemeClr val="dk1">
                  <a:alpha val="64000"/>
                </a:schemeClr>
              </a:solidFill>
              <a:ln w="57150">
                <a:solidFill>
                  <a:schemeClr val="tx1"/>
                </a:solidFill>
              </a:ln>
              <a:effectLst>
                <a:glow rad="228600">
                  <a:schemeClr val="accent3">
                    <a:satMod val="175000"/>
                    <a:alpha val="40000"/>
                  </a:schemeClr>
                </a:glow>
              </a:effectLst>
              <a:scene3d>
                <a:camera prst="orthographicFront"/>
                <a:lightRig rig="threePt" dir="t"/>
              </a:scene3d>
              <a:sp3d>
                <a:bevelT w="114300" prst="hardEdg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9" name="TextBox 78"/>
              <p:cNvSpPr txBox="1"/>
              <p:nvPr/>
            </p:nvSpPr>
            <p:spPr>
              <a:xfrm>
                <a:off x="3175349" y="5184001"/>
                <a:ext cx="1677228" cy="461665"/>
              </a:xfrm>
              <a:prstGeom prst="rect">
                <a:avLst/>
              </a:prstGeom>
              <a:noFill/>
            </p:spPr>
            <p:txBody>
              <a:bodyPr wrap="square" rtlCol="0">
                <a:spAutoFit/>
              </a:bodyPr>
              <a:lstStyle/>
              <a:p>
                <a:pPr algn="ctr"/>
                <a:r>
                  <a:rPr lang="en-GB" sz="1200" b="1" dirty="0">
                    <a:solidFill>
                      <a:schemeClr val="bg1"/>
                    </a:solidFill>
                    <a:latin typeface="Arial" panose="020B0604020202020204" pitchFamily="34" charset="0"/>
                    <a:cs typeface="Arial" panose="020B0604020202020204" pitchFamily="34" charset="0"/>
                  </a:rPr>
                  <a:t>Healthcare Disruption</a:t>
                </a:r>
              </a:p>
            </p:txBody>
          </p:sp>
        </p:grpSp>
        <p:grpSp>
          <p:nvGrpSpPr>
            <p:cNvPr id="68" name="Group 67"/>
            <p:cNvGrpSpPr/>
            <p:nvPr/>
          </p:nvGrpSpPr>
          <p:grpSpPr>
            <a:xfrm>
              <a:off x="7733051" y="5155549"/>
              <a:ext cx="1677228" cy="1275906"/>
              <a:chOff x="6417476" y="4469463"/>
              <a:chExt cx="1677228" cy="1275906"/>
            </a:xfrm>
          </p:grpSpPr>
          <p:sp>
            <p:nvSpPr>
              <p:cNvPr id="76" name="Flowchart: Connector 75"/>
              <p:cNvSpPr/>
              <p:nvPr/>
            </p:nvSpPr>
            <p:spPr>
              <a:xfrm>
                <a:off x="6618121" y="4469463"/>
                <a:ext cx="1275939" cy="1275906"/>
              </a:xfrm>
              <a:prstGeom prst="flowChartConnector">
                <a:avLst/>
              </a:prstGeom>
              <a:solidFill>
                <a:schemeClr val="dk1">
                  <a:alpha val="64000"/>
                </a:schemeClr>
              </a:solidFill>
              <a:ln w="57150">
                <a:solidFill>
                  <a:schemeClr val="tx1"/>
                </a:solidFill>
              </a:ln>
              <a:effectLst>
                <a:glow rad="228600">
                  <a:schemeClr val="accent3">
                    <a:satMod val="175000"/>
                    <a:alpha val="40000"/>
                  </a:schemeClr>
                </a:glow>
              </a:effectLst>
              <a:scene3d>
                <a:camera prst="orthographicFront"/>
                <a:lightRig rig="threePt" dir="t"/>
              </a:scene3d>
              <a:sp3d>
                <a:bevelT w="114300" prst="hardEdge"/>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7" name="TextBox 76"/>
              <p:cNvSpPr txBox="1"/>
              <p:nvPr/>
            </p:nvSpPr>
            <p:spPr>
              <a:xfrm>
                <a:off x="6417476" y="4968917"/>
                <a:ext cx="1677228" cy="276999"/>
              </a:xfrm>
              <a:prstGeom prst="rect">
                <a:avLst/>
              </a:prstGeom>
              <a:noFill/>
            </p:spPr>
            <p:txBody>
              <a:bodyPr wrap="square" rtlCol="0">
                <a:spAutoFit/>
              </a:bodyPr>
              <a:lstStyle/>
              <a:p>
                <a:pPr algn="ctr"/>
                <a:r>
                  <a:rPr lang="en-GB" sz="1200" b="1" dirty="0">
                    <a:solidFill>
                      <a:schemeClr val="bg1"/>
                    </a:solidFill>
                    <a:latin typeface="Arial" panose="020B0604020202020204" pitchFamily="34" charset="0"/>
                    <a:cs typeface="Arial" panose="020B0604020202020204" pitchFamily="34" charset="0"/>
                  </a:rPr>
                  <a:t>Long-COVID</a:t>
                </a:r>
              </a:p>
            </p:txBody>
          </p:sp>
        </p:grpSp>
        <p:cxnSp>
          <p:nvCxnSpPr>
            <p:cNvPr id="69" name="Straight Connector 68"/>
            <p:cNvCxnSpPr/>
            <p:nvPr/>
          </p:nvCxnSpPr>
          <p:spPr>
            <a:xfrm flipH="1">
              <a:off x="3855844" y="4140049"/>
              <a:ext cx="941092" cy="11891"/>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flipH="1">
              <a:off x="4126676" y="4957512"/>
              <a:ext cx="820092" cy="540193"/>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H="1" flipV="1">
              <a:off x="5973814" y="2491634"/>
              <a:ext cx="1" cy="547749"/>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flipH="1" flipV="1">
              <a:off x="7186549" y="4887691"/>
              <a:ext cx="881889" cy="536897"/>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H="1">
              <a:off x="7326715" y="4078959"/>
              <a:ext cx="941092" cy="11891"/>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a:off x="7032263" y="2894796"/>
              <a:ext cx="820092" cy="540193"/>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flipH="1" flipV="1">
              <a:off x="4203161" y="2906346"/>
              <a:ext cx="881889" cy="536897"/>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689280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F2778-2C1A-5635-1836-D7F849FF71A4}"/>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98586972-4B71-8311-4D03-E4CDC082B046}"/>
              </a:ext>
            </a:extLst>
          </p:cNvPr>
          <p:cNvSpPr/>
          <p:nvPr/>
        </p:nvSpPr>
        <p:spPr>
          <a:xfrm>
            <a:off x="8516035" y="2403700"/>
            <a:ext cx="2050600" cy="2050600"/>
          </a:xfrm>
          <a:prstGeom prst="ellipse">
            <a:avLst/>
          </a:prstGeom>
          <a:solidFill>
            <a:schemeClr val="bg1">
              <a:lumMod val="85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graph with numbers and lines&#10;&#10;Description automatically generated with medium confidence">
            <a:extLst>
              <a:ext uri="{FF2B5EF4-FFF2-40B4-BE49-F238E27FC236}">
                <a16:creationId xmlns:a16="http://schemas.microsoft.com/office/drawing/2014/main" id="{049745C4-9E19-807B-B4A8-0B74667D1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70" y="1152887"/>
            <a:ext cx="11051131" cy="5056436"/>
          </a:xfrm>
          <a:prstGeom prst="rect">
            <a:avLst/>
          </a:prstGeom>
        </p:spPr>
      </p:pic>
      <p:sp>
        <p:nvSpPr>
          <p:cNvPr id="2" name="TextBox 1">
            <a:extLst>
              <a:ext uri="{FF2B5EF4-FFF2-40B4-BE49-F238E27FC236}">
                <a16:creationId xmlns:a16="http://schemas.microsoft.com/office/drawing/2014/main" id="{6B4330B7-DF95-D37C-E42C-827260D73A27}"/>
              </a:ext>
            </a:extLst>
          </p:cNvPr>
          <p:cNvSpPr txBox="1"/>
          <p:nvPr/>
        </p:nvSpPr>
        <p:spPr>
          <a:xfrm>
            <a:off x="26195" y="6273226"/>
            <a:ext cx="8774547" cy="584775"/>
          </a:xfrm>
          <a:prstGeom prst="rect">
            <a:avLst/>
          </a:prstGeom>
          <a:noFill/>
        </p:spPr>
        <p:txBody>
          <a:bodyPr wrap="square" rtlCol="0">
            <a:spAutoFit/>
          </a:bodyPr>
          <a:lstStyle/>
          <a:p>
            <a:r>
              <a:rPr lang="en-GB" sz="1600" dirty="0"/>
              <a:t>Method: MAIHDA mixed-effects model. Strata comprise Sex + Education + Deprivation.</a:t>
            </a:r>
          </a:p>
          <a:p>
            <a:r>
              <a:rPr lang="en-GB" sz="1600" dirty="0"/>
              <a:t>MAIHDA tutorial: Evans 2024, </a:t>
            </a:r>
            <a:r>
              <a:rPr lang="en-GB" sz="1600" dirty="0">
                <a:hlinkClick r:id="rId3"/>
              </a:rPr>
              <a:t>https://doi.org/10.1016/j.ssmph.2024.101664</a:t>
            </a:r>
            <a:r>
              <a:rPr lang="en-GB" sz="1600" dirty="0"/>
              <a:t> </a:t>
            </a:r>
          </a:p>
        </p:txBody>
      </p:sp>
      <p:sp>
        <p:nvSpPr>
          <p:cNvPr id="3" name="TextBox 2">
            <a:extLst>
              <a:ext uri="{FF2B5EF4-FFF2-40B4-BE49-F238E27FC236}">
                <a16:creationId xmlns:a16="http://schemas.microsoft.com/office/drawing/2014/main" id="{06259565-3856-43CD-1230-F79511B688CA}"/>
              </a:ext>
            </a:extLst>
          </p:cNvPr>
          <p:cNvSpPr txBox="1"/>
          <p:nvPr/>
        </p:nvSpPr>
        <p:spPr>
          <a:xfrm>
            <a:off x="152126" y="109074"/>
            <a:ext cx="8762574" cy="584775"/>
          </a:xfrm>
          <a:prstGeom prst="rect">
            <a:avLst/>
          </a:prstGeom>
          <a:noFill/>
        </p:spPr>
        <p:txBody>
          <a:bodyPr wrap="square" lIns="91440" tIns="45720" rIns="91440" bIns="45720" rtlCol="0" anchor="t">
            <a:spAutoFit/>
          </a:bodyPr>
          <a:lstStyle/>
          <a:p>
            <a:r>
              <a:rPr lang="en-GB" sz="3200" dirty="0">
                <a:solidFill>
                  <a:srgbClr val="0A2D50"/>
                </a:solidFill>
                <a:latin typeface="Impact"/>
                <a:ea typeface="+mj-ea"/>
              </a:rPr>
              <a:t>Inequalities in Long-COVID-19 recovery</a:t>
            </a:r>
          </a:p>
        </p:txBody>
      </p:sp>
      <p:pic>
        <p:nvPicPr>
          <p:cNvPr id="6" name="Picture 5" descr="A picture containing sky, outdoor, ground, person&#10;&#10;Description automatically generated">
            <a:extLst>
              <a:ext uri="{FF2B5EF4-FFF2-40B4-BE49-F238E27FC236}">
                <a16:creationId xmlns:a16="http://schemas.microsoft.com/office/drawing/2014/main" id="{D3D47684-5E2F-EC34-2F3E-81BF377312F3}"/>
              </a:ext>
            </a:extLst>
          </p:cNvPr>
          <p:cNvPicPr>
            <a:picLocks noChangeAspect="1"/>
          </p:cNvPicPr>
          <p:nvPr/>
        </p:nvPicPr>
        <p:blipFill rotWithShape="1">
          <a:blip r:embed="rId4"/>
          <a:srcRect l="11266" t="23014" r="61063" b="33698"/>
          <a:stretch/>
        </p:blipFill>
        <p:spPr>
          <a:xfrm>
            <a:off x="11381486" y="5876317"/>
            <a:ext cx="836708" cy="981683"/>
          </a:xfrm>
          <a:prstGeom prst="rect">
            <a:avLst/>
          </a:prstGeom>
        </p:spPr>
      </p:pic>
      <p:sp>
        <p:nvSpPr>
          <p:cNvPr id="8" name="TextBox 7">
            <a:extLst>
              <a:ext uri="{FF2B5EF4-FFF2-40B4-BE49-F238E27FC236}">
                <a16:creationId xmlns:a16="http://schemas.microsoft.com/office/drawing/2014/main" id="{B5822A4C-AD9C-CC13-5173-757D1D56254F}"/>
              </a:ext>
            </a:extLst>
          </p:cNvPr>
          <p:cNvSpPr txBox="1"/>
          <p:nvPr/>
        </p:nvSpPr>
        <p:spPr>
          <a:xfrm>
            <a:off x="9378866" y="6486320"/>
            <a:ext cx="2420975" cy="307777"/>
          </a:xfrm>
          <a:prstGeom prst="rect">
            <a:avLst/>
          </a:prstGeom>
          <a:noFill/>
        </p:spPr>
        <p:txBody>
          <a:bodyPr wrap="square" rtlCol="0">
            <a:spAutoFit/>
          </a:bodyPr>
          <a:lstStyle/>
          <a:p>
            <a:r>
              <a:rPr lang="en-GB" sz="1400" dirty="0"/>
              <a:t>Cheetham, submitted</a:t>
            </a:r>
          </a:p>
        </p:txBody>
      </p:sp>
      <p:pic>
        <p:nvPicPr>
          <p:cNvPr id="10" name="Picture 9">
            <a:extLst>
              <a:ext uri="{FF2B5EF4-FFF2-40B4-BE49-F238E27FC236}">
                <a16:creationId xmlns:a16="http://schemas.microsoft.com/office/drawing/2014/main" id="{DC54084F-A1BE-45EE-A70C-74C99D89BB3F}"/>
              </a:ext>
            </a:extLst>
          </p:cNvPr>
          <p:cNvPicPr>
            <a:picLocks noChangeAspect="1"/>
          </p:cNvPicPr>
          <p:nvPr/>
        </p:nvPicPr>
        <p:blipFill>
          <a:blip r:embed="rId5"/>
          <a:stretch>
            <a:fillRect/>
          </a:stretch>
        </p:blipFill>
        <p:spPr>
          <a:xfrm>
            <a:off x="7403614" y="9628"/>
            <a:ext cx="4840774" cy="1026410"/>
          </a:xfrm>
          <a:prstGeom prst="rect">
            <a:avLst/>
          </a:prstGeom>
        </p:spPr>
      </p:pic>
    </p:spTree>
    <p:extLst>
      <p:ext uri="{BB962C8B-B14F-4D97-AF65-F5344CB8AC3E}">
        <p14:creationId xmlns:p14="http://schemas.microsoft.com/office/powerpoint/2010/main" val="4548957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95FCB52-24D9-7BE3-0F74-E24DD6E1E1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9AB06C-D514-31EE-73FF-037DD33A8C3B}"/>
              </a:ext>
            </a:extLst>
          </p:cNvPr>
          <p:cNvSpPr txBox="1"/>
          <p:nvPr/>
        </p:nvSpPr>
        <p:spPr>
          <a:xfrm>
            <a:off x="127087" y="109074"/>
            <a:ext cx="9073951" cy="584775"/>
          </a:xfrm>
          <a:prstGeom prst="rect">
            <a:avLst/>
          </a:prstGeom>
          <a:noFill/>
        </p:spPr>
        <p:txBody>
          <a:bodyPr wrap="square" lIns="91440" tIns="45720" rIns="91440" bIns="45720" rtlCol="0" anchor="t">
            <a:spAutoFit/>
          </a:bodyPr>
          <a:lstStyle/>
          <a:p>
            <a:r>
              <a:rPr lang="en-GB" sz="3200" dirty="0">
                <a:solidFill>
                  <a:srgbClr val="0A2D50"/>
                </a:solidFill>
                <a:latin typeface="Impact"/>
                <a:ea typeface="+mj-ea"/>
              </a:rPr>
              <a:t>Quantitative analysis of qualitative coded free text</a:t>
            </a:r>
          </a:p>
        </p:txBody>
      </p:sp>
      <p:grpSp>
        <p:nvGrpSpPr>
          <p:cNvPr id="21" name="Group 20">
            <a:extLst>
              <a:ext uri="{FF2B5EF4-FFF2-40B4-BE49-F238E27FC236}">
                <a16:creationId xmlns:a16="http://schemas.microsoft.com/office/drawing/2014/main" id="{AF8F020A-6019-9F94-5089-AFAC9C199AB4}"/>
              </a:ext>
            </a:extLst>
          </p:cNvPr>
          <p:cNvGrpSpPr/>
          <p:nvPr/>
        </p:nvGrpSpPr>
        <p:grpSpPr>
          <a:xfrm>
            <a:off x="3868205" y="1320800"/>
            <a:ext cx="8238880" cy="4510638"/>
            <a:chOff x="6834594" y="0"/>
            <a:chExt cx="8238880" cy="4510638"/>
          </a:xfrm>
        </p:grpSpPr>
        <p:pic>
          <p:nvPicPr>
            <p:cNvPr id="6" name="Picture 2">
              <a:extLst>
                <a:ext uri="{FF2B5EF4-FFF2-40B4-BE49-F238E27FC236}">
                  <a16:creationId xmlns:a16="http://schemas.microsoft.com/office/drawing/2014/main" id="{4BCCFEEE-A388-5A7F-1A2C-EE3306763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594" y="0"/>
              <a:ext cx="4510638" cy="451063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1FA60335-49E1-CB6A-080F-E9A307CF4741}"/>
                </a:ext>
              </a:extLst>
            </p:cNvPr>
            <p:cNvSpPr/>
            <p:nvPr/>
          </p:nvSpPr>
          <p:spPr>
            <a:xfrm>
              <a:off x="12258403" y="1404620"/>
              <a:ext cx="1883886" cy="1883886"/>
            </a:xfrm>
            <a:prstGeom prst="ellipse">
              <a:avLst/>
            </a:prstGeom>
            <a:solidFill>
              <a:schemeClr val="tx2">
                <a:lumMod val="50000"/>
                <a:lumOff val="5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ircle: Hollow 7">
              <a:extLst>
                <a:ext uri="{FF2B5EF4-FFF2-40B4-BE49-F238E27FC236}">
                  <a16:creationId xmlns:a16="http://schemas.microsoft.com/office/drawing/2014/main" id="{3C6842E0-6EF9-A78A-0DFD-BD0A8F176CCD}"/>
                </a:ext>
              </a:extLst>
            </p:cNvPr>
            <p:cNvSpPr/>
            <p:nvPr/>
          </p:nvSpPr>
          <p:spPr>
            <a:xfrm>
              <a:off x="11325896" y="464199"/>
              <a:ext cx="3747578" cy="3747578"/>
            </a:xfrm>
            <a:prstGeom prst="donut">
              <a:avLst>
                <a:gd name="adj" fmla="val 7559"/>
              </a:avLst>
            </a:prstGeom>
            <a:solidFill>
              <a:srgbClr val="FFC000">
                <a:alpha val="5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ircle: Hollow 8">
              <a:extLst>
                <a:ext uri="{FF2B5EF4-FFF2-40B4-BE49-F238E27FC236}">
                  <a16:creationId xmlns:a16="http://schemas.microsoft.com/office/drawing/2014/main" id="{CB561102-9932-A8C6-0A9D-CEB696585EFC}"/>
                </a:ext>
              </a:extLst>
            </p:cNvPr>
            <p:cNvSpPr/>
            <p:nvPr/>
          </p:nvSpPr>
          <p:spPr>
            <a:xfrm>
              <a:off x="11676184" y="810679"/>
              <a:ext cx="3060046" cy="3060046"/>
            </a:xfrm>
            <a:prstGeom prst="donut">
              <a:avLst>
                <a:gd name="adj" fmla="val 16780"/>
              </a:avLst>
            </a:prstGeom>
            <a:solidFill>
              <a:schemeClr val="bg1">
                <a:lumMod val="85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460FF31-E843-136B-E212-8C6C6010B701}"/>
                </a:ext>
              </a:extLst>
            </p:cNvPr>
            <p:cNvSpPr txBox="1"/>
            <p:nvPr/>
          </p:nvSpPr>
          <p:spPr>
            <a:xfrm>
              <a:off x="12189013" y="64652"/>
              <a:ext cx="1948313" cy="369332"/>
            </a:xfrm>
            <a:prstGeom prst="rect">
              <a:avLst/>
            </a:prstGeom>
            <a:noFill/>
          </p:spPr>
          <p:txBody>
            <a:bodyPr wrap="square" rtlCol="0">
              <a:spAutoFit/>
            </a:bodyPr>
            <a:lstStyle/>
            <a:p>
              <a:pPr algn="ctr"/>
              <a:r>
                <a:rPr lang="en-GB" b="1" dirty="0"/>
                <a:t>Disadvantaged</a:t>
              </a:r>
            </a:p>
          </p:txBody>
        </p:sp>
        <p:sp>
          <p:nvSpPr>
            <p:cNvPr id="19" name="TextBox 18">
              <a:extLst>
                <a:ext uri="{FF2B5EF4-FFF2-40B4-BE49-F238E27FC236}">
                  <a16:creationId xmlns:a16="http://schemas.microsoft.com/office/drawing/2014/main" id="{AC216C82-7FFC-2F84-855D-7C0D71B983BA}"/>
                </a:ext>
              </a:extLst>
            </p:cNvPr>
            <p:cNvSpPr txBox="1"/>
            <p:nvPr/>
          </p:nvSpPr>
          <p:spPr>
            <a:xfrm>
              <a:off x="12262907" y="2180602"/>
              <a:ext cx="1948313" cy="369332"/>
            </a:xfrm>
            <a:prstGeom prst="rect">
              <a:avLst/>
            </a:prstGeom>
            <a:noFill/>
          </p:spPr>
          <p:txBody>
            <a:bodyPr wrap="square" rtlCol="0">
              <a:spAutoFit/>
            </a:bodyPr>
            <a:lstStyle/>
            <a:p>
              <a:pPr algn="ctr"/>
              <a:r>
                <a:rPr lang="en-GB" b="1" dirty="0"/>
                <a:t>Advantaged</a:t>
              </a:r>
            </a:p>
          </p:txBody>
        </p:sp>
        <p:sp>
          <p:nvSpPr>
            <p:cNvPr id="20" name="TextBox 19">
              <a:extLst>
                <a:ext uri="{FF2B5EF4-FFF2-40B4-BE49-F238E27FC236}">
                  <a16:creationId xmlns:a16="http://schemas.microsoft.com/office/drawing/2014/main" id="{D0BC5C69-638F-3C18-F154-8DA30E745A33}"/>
                </a:ext>
              </a:extLst>
            </p:cNvPr>
            <p:cNvSpPr txBox="1"/>
            <p:nvPr/>
          </p:nvSpPr>
          <p:spPr>
            <a:xfrm>
              <a:off x="12253667" y="955310"/>
              <a:ext cx="1948313" cy="369332"/>
            </a:xfrm>
            <a:prstGeom prst="rect">
              <a:avLst/>
            </a:prstGeom>
            <a:noFill/>
          </p:spPr>
          <p:txBody>
            <a:bodyPr wrap="square" rtlCol="0">
              <a:spAutoFit/>
            </a:bodyPr>
            <a:lstStyle/>
            <a:p>
              <a:pPr algn="ctr"/>
              <a:r>
                <a:rPr lang="en-GB" b="1" dirty="0"/>
                <a:t>Intermediate</a:t>
              </a:r>
            </a:p>
          </p:txBody>
        </p:sp>
      </p:grpSp>
      <p:sp>
        <p:nvSpPr>
          <p:cNvPr id="4" name="TextBox 3">
            <a:extLst>
              <a:ext uri="{FF2B5EF4-FFF2-40B4-BE49-F238E27FC236}">
                <a16:creationId xmlns:a16="http://schemas.microsoft.com/office/drawing/2014/main" id="{2B3BFB3C-1559-7B87-5F4F-AAB09441522A}"/>
              </a:ext>
            </a:extLst>
          </p:cNvPr>
          <p:cNvSpPr txBox="1"/>
          <p:nvPr/>
        </p:nvSpPr>
        <p:spPr>
          <a:xfrm>
            <a:off x="117137" y="1288155"/>
            <a:ext cx="3674929" cy="4874359"/>
          </a:xfrm>
          <a:prstGeom prst="wedgeRoundRectCallout">
            <a:avLst>
              <a:gd name="adj1" fmla="val -4809"/>
              <a:gd name="adj2" fmla="val 59817"/>
              <a:gd name="adj3" fmla="val 16667"/>
            </a:avLst>
          </a:prstGeom>
          <a:solidFill>
            <a:schemeClr val="bg1"/>
          </a:solidFill>
          <a:ln w="28575">
            <a:solidFill>
              <a:schemeClr val="bg1">
                <a:lumMod val="75000"/>
              </a:schemeClr>
            </a:solidFill>
          </a:ln>
        </p:spPr>
        <p:txBody>
          <a:bodyPr wrap="square">
            <a:spAutoFit/>
          </a:bodyPr>
          <a:lstStyle/>
          <a:p>
            <a:r>
              <a:rPr lang="en-GB" dirty="0"/>
              <a:t>Q. “Please use the space below to tell us a bit more about any care you received for COVID-19?</a:t>
            </a:r>
          </a:p>
          <a:p>
            <a:r>
              <a:rPr lang="en-GB" dirty="0"/>
              <a:t>For example, was it easy to see your GP?</a:t>
            </a:r>
          </a:p>
          <a:p>
            <a:endParaRPr lang="en-GB" dirty="0"/>
          </a:p>
          <a:p>
            <a:r>
              <a:rPr lang="en-GB" dirty="0"/>
              <a:t>Were there any parts of your treatment that were particularly helpful or that you think could be improved? </a:t>
            </a:r>
          </a:p>
          <a:p>
            <a:endParaRPr lang="en-GB" dirty="0"/>
          </a:p>
          <a:p>
            <a:r>
              <a:rPr lang="en-GB" dirty="0"/>
              <a:t>Please write as much or as little as you like about any aspects of your healthcare experience.”</a:t>
            </a:r>
          </a:p>
        </p:txBody>
      </p:sp>
      <p:sp>
        <p:nvSpPr>
          <p:cNvPr id="23" name="TextBox 22">
            <a:extLst>
              <a:ext uri="{FF2B5EF4-FFF2-40B4-BE49-F238E27FC236}">
                <a16:creationId xmlns:a16="http://schemas.microsoft.com/office/drawing/2014/main" id="{E5C1AD1F-2302-A760-5EEE-4BFC132320E4}"/>
              </a:ext>
            </a:extLst>
          </p:cNvPr>
          <p:cNvSpPr txBox="1"/>
          <p:nvPr/>
        </p:nvSpPr>
        <p:spPr>
          <a:xfrm>
            <a:off x="8104751" y="5814127"/>
            <a:ext cx="4152572" cy="923330"/>
          </a:xfrm>
          <a:prstGeom prst="rect">
            <a:avLst/>
          </a:prstGeom>
          <a:noFill/>
        </p:spPr>
        <p:txBody>
          <a:bodyPr wrap="square">
            <a:spAutoFit/>
          </a:bodyPr>
          <a:lstStyle/>
          <a:p>
            <a:r>
              <a:rPr lang="en-GB" dirty="0"/>
              <a:t>Grouping based on:</a:t>
            </a:r>
            <a:br>
              <a:rPr lang="en-GB" dirty="0"/>
            </a:br>
            <a:r>
              <a:rPr lang="en-GB" dirty="0"/>
              <a:t>Ethnic group, Education, Employment status, Deprivation &amp; Income</a:t>
            </a:r>
          </a:p>
        </p:txBody>
      </p:sp>
    </p:spTree>
    <p:extLst>
      <p:ext uri="{BB962C8B-B14F-4D97-AF65-F5344CB8AC3E}">
        <p14:creationId xmlns:p14="http://schemas.microsoft.com/office/powerpoint/2010/main" val="23261045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4495F6-40E1-AF67-8E27-290B3030682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9691C873-A347-B3EF-8E67-72AC4614AC4B}"/>
              </a:ext>
            </a:extLst>
          </p:cNvPr>
          <p:cNvGrpSpPr/>
          <p:nvPr/>
        </p:nvGrpSpPr>
        <p:grpSpPr>
          <a:xfrm>
            <a:off x="2268237" y="928904"/>
            <a:ext cx="9992944" cy="2441542"/>
            <a:chOff x="2515053" y="-1544291"/>
            <a:chExt cx="10014851" cy="2446895"/>
          </a:xfrm>
        </p:grpSpPr>
        <p:pic>
          <p:nvPicPr>
            <p:cNvPr id="12" name="Picture 11" descr="A screenshot of a computer&#10;&#10;Description automatically generated">
              <a:extLst>
                <a:ext uri="{FF2B5EF4-FFF2-40B4-BE49-F238E27FC236}">
                  <a16:creationId xmlns:a16="http://schemas.microsoft.com/office/drawing/2014/main" id="{9FEB0A6D-CE1C-5C6B-284A-9A877767A39A}"/>
                </a:ext>
              </a:extLst>
            </p:cNvPr>
            <p:cNvPicPr>
              <a:picLocks noChangeAspect="1"/>
            </p:cNvPicPr>
            <p:nvPr/>
          </p:nvPicPr>
          <p:blipFill rotWithShape="1">
            <a:blip r:embed="rId2">
              <a:extLst>
                <a:ext uri="{28A0092B-C50C-407E-A947-70E740481C1C}">
                  <a14:useLocalDpi xmlns:a14="http://schemas.microsoft.com/office/drawing/2010/main" val="0"/>
                </a:ext>
              </a:extLst>
            </a:blip>
            <a:srcRect t="136" b="80226"/>
            <a:stretch/>
          </p:blipFill>
          <p:spPr>
            <a:xfrm>
              <a:off x="2515053" y="-1502449"/>
              <a:ext cx="10014851" cy="2405053"/>
            </a:xfrm>
            <a:prstGeom prst="rect">
              <a:avLst/>
            </a:prstGeom>
          </p:spPr>
        </p:pic>
        <p:sp>
          <p:nvSpPr>
            <p:cNvPr id="13" name="Rectangle 12">
              <a:extLst>
                <a:ext uri="{FF2B5EF4-FFF2-40B4-BE49-F238E27FC236}">
                  <a16:creationId xmlns:a16="http://schemas.microsoft.com/office/drawing/2014/main" id="{89AD66DF-AB6F-A9FA-F6FA-39AC788BA733}"/>
                </a:ext>
              </a:extLst>
            </p:cNvPr>
            <p:cNvSpPr/>
            <p:nvPr/>
          </p:nvSpPr>
          <p:spPr>
            <a:xfrm>
              <a:off x="2940849" y="-1544291"/>
              <a:ext cx="622690" cy="435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30FF54D9-6FEC-DBDE-F8DC-D7AB704D834B}"/>
              </a:ext>
            </a:extLst>
          </p:cNvPr>
          <p:cNvGrpSpPr/>
          <p:nvPr/>
        </p:nvGrpSpPr>
        <p:grpSpPr>
          <a:xfrm>
            <a:off x="2268237" y="3523730"/>
            <a:ext cx="9992944" cy="2482362"/>
            <a:chOff x="2515053" y="852744"/>
            <a:chExt cx="10014851" cy="2487804"/>
          </a:xfrm>
        </p:grpSpPr>
        <p:pic>
          <p:nvPicPr>
            <p:cNvPr id="15" name="Picture 14" descr="A screenshot of a computer&#10;&#10;Description automatically generated">
              <a:extLst>
                <a:ext uri="{FF2B5EF4-FFF2-40B4-BE49-F238E27FC236}">
                  <a16:creationId xmlns:a16="http://schemas.microsoft.com/office/drawing/2014/main" id="{F491D103-4F00-468E-5787-88BD908807F0}"/>
                </a:ext>
              </a:extLst>
            </p:cNvPr>
            <p:cNvPicPr>
              <a:picLocks noChangeAspect="1"/>
            </p:cNvPicPr>
            <p:nvPr/>
          </p:nvPicPr>
          <p:blipFill rotWithShape="1">
            <a:blip r:embed="rId2">
              <a:extLst>
                <a:ext uri="{28A0092B-C50C-407E-A947-70E740481C1C}">
                  <a14:useLocalDpi xmlns:a14="http://schemas.microsoft.com/office/drawing/2010/main" val="0"/>
                </a:ext>
              </a:extLst>
            </a:blip>
            <a:srcRect t="19367" b="60319"/>
            <a:stretch/>
          </p:blipFill>
          <p:spPr>
            <a:xfrm>
              <a:off x="2515053" y="852744"/>
              <a:ext cx="10014851" cy="2487804"/>
            </a:xfrm>
            <a:prstGeom prst="rect">
              <a:avLst/>
            </a:prstGeom>
          </p:spPr>
        </p:pic>
        <p:sp>
          <p:nvSpPr>
            <p:cNvPr id="16" name="Rectangle 15">
              <a:extLst>
                <a:ext uri="{FF2B5EF4-FFF2-40B4-BE49-F238E27FC236}">
                  <a16:creationId xmlns:a16="http://schemas.microsoft.com/office/drawing/2014/main" id="{4FEC9519-7820-85AA-2534-C2FAB09C4466}"/>
                </a:ext>
              </a:extLst>
            </p:cNvPr>
            <p:cNvSpPr/>
            <p:nvPr/>
          </p:nvSpPr>
          <p:spPr>
            <a:xfrm>
              <a:off x="2846373" y="902605"/>
              <a:ext cx="622690" cy="435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D7FF5BC6-BB88-158E-1CAD-00605FCB34D3}"/>
              </a:ext>
            </a:extLst>
          </p:cNvPr>
          <p:cNvSpPr txBox="1"/>
          <p:nvPr/>
        </p:nvSpPr>
        <p:spPr>
          <a:xfrm>
            <a:off x="354681" y="1860109"/>
            <a:ext cx="2131977" cy="461665"/>
          </a:xfrm>
          <a:prstGeom prst="rect">
            <a:avLst/>
          </a:prstGeom>
          <a:noFill/>
        </p:spPr>
        <p:txBody>
          <a:bodyPr wrap="square">
            <a:spAutoFit/>
          </a:bodyPr>
          <a:lstStyle/>
          <a:p>
            <a:r>
              <a:rPr lang="en-GB" sz="2400" b="1" dirty="0"/>
              <a:t>Care need:</a:t>
            </a:r>
          </a:p>
        </p:txBody>
      </p:sp>
      <p:sp>
        <p:nvSpPr>
          <p:cNvPr id="18" name="TextBox 17">
            <a:extLst>
              <a:ext uri="{FF2B5EF4-FFF2-40B4-BE49-F238E27FC236}">
                <a16:creationId xmlns:a16="http://schemas.microsoft.com/office/drawing/2014/main" id="{F2288F19-08E2-03A6-1B6C-CE8FBC22F9CC}"/>
              </a:ext>
            </a:extLst>
          </p:cNvPr>
          <p:cNvSpPr txBox="1"/>
          <p:nvPr/>
        </p:nvSpPr>
        <p:spPr>
          <a:xfrm>
            <a:off x="354680" y="4480687"/>
            <a:ext cx="2131977" cy="830997"/>
          </a:xfrm>
          <a:prstGeom prst="rect">
            <a:avLst/>
          </a:prstGeom>
          <a:noFill/>
        </p:spPr>
        <p:txBody>
          <a:bodyPr wrap="square">
            <a:spAutoFit/>
          </a:bodyPr>
          <a:lstStyle/>
          <a:p>
            <a:r>
              <a:rPr lang="en-GB" sz="2400" b="1" dirty="0"/>
              <a:t>Care receipt:</a:t>
            </a:r>
          </a:p>
        </p:txBody>
      </p:sp>
      <p:sp>
        <p:nvSpPr>
          <p:cNvPr id="2" name="TextBox 1">
            <a:extLst>
              <a:ext uri="{FF2B5EF4-FFF2-40B4-BE49-F238E27FC236}">
                <a16:creationId xmlns:a16="http://schemas.microsoft.com/office/drawing/2014/main" id="{090645B3-AF8C-6E57-0B52-43B43AD3D304}"/>
              </a:ext>
            </a:extLst>
          </p:cNvPr>
          <p:cNvSpPr txBox="1"/>
          <p:nvPr/>
        </p:nvSpPr>
        <p:spPr>
          <a:xfrm>
            <a:off x="1155" y="6001974"/>
            <a:ext cx="9756527" cy="830997"/>
          </a:xfrm>
          <a:prstGeom prst="rect">
            <a:avLst/>
          </a:prstGeom>
          <a:noFill/>
        </p:spPr>
        <p:txBody>
          <a:bodyPr wrap="square" rtlCol="0">
            <a:spAutoFit/>
          </a:bodyPr>
          <a:lstStyle/>
          <a:p>
            <a:r>
              <a:rPr lang="en-GB" sz="1600" dirty="0"/>
              <a:t>Method: Quantitative analysis of subset of 335 qualitatively coded free-text responses </a:t>
            </a:r>
            <a:br>
              <a:rPr lang="en-GB" sz="1600" dirty="0"/>
            </a:br>
            <a:r>
              <a:rPr lang="en-GB" sz="1600" dirty="0"/>
              <a:t>(Coding by: JD </a:t>
            </a:r>
            <a:r>
              <a:rPr lang="en-GB" sz="1600" dirty="0" err="1"/>
              <a:t>Carpientieri</a:t>
            </a:r>
            <a:r>
              <a:rPr lang="en-GB" sz="1600" dirty="0"/>
              <a:t>, Anoushka Beattie, Alastair Comery)</a:t>
            </a:r>
          </a:p>
          <a:p>
            <a:r>
              <a:rPr lang="en-GB" sz="1600" dirty="0"/>
              <a:t>Subsets based on: Ethnic group, Education, Employment status, Deprivation, &amp; Income</a:t>
            </a:r>
          </a:p>
        </p:txBody>
      </p:sp>
      <p:sp>
        <p:nvSpPr>
          <p:cNvPr id="3" name="TextBox 2">
            <a:extLst>
              <a:ext uri="{FF2B5EF4-FFF2-40B4-BE49-F238E27FC236}">
                <a16:creationId xmlns:a16="http://schemas.microsoft.com/office/drawing/2014/main" id="{38FA52E5-BAB7-91CF-CCC9-493FFE43B4BA}"/>
              </a:ext>
            </a:extLst>
          </p:cNvPr>
          <p:cNvSpPr txBox="1"/>
          <p:nvPr/>
        </p:nvSpPr>
        <p:spPr>
          <a:xfrm>
            <a:off x="152126" y="109075"/>
            <a:ext cx="9286667" cy="584775"/>
          </a:xfrm>
          <a:prstGeom prst="rect">
            <a:avLst/>
          </a:prstGeom>
          <a:noFill/>
        </p:spPr>
        <p:txBody>
          <a:bodyPr wrap="square" lIns="91440" tIns="45720" rIns="91440" bIns="45720" rtlCol="0" anchor="t">
            <a:spAutoFit/>
          </a:bodyPr>
          <a:lstStyle/>
          <a:p>
            <a:r>
              <a:rPr lang="en-GB" sz="3200" dirty="0">
                <a:solidFill>
                  <a:srgbClr val="0A2D50"/>
                </a:solidFill>
                <a:latin typeface="Impact"/>
                <a:ea typeface="+mj-ea"/>
              </a:rPr>
              <a:t>Quantitative analysis of qualitative coded free text</a:t>
            </a:r>
          </a:p>
        </p:txBody>
      </p:sp>
    </p:spTree>
    <p:extLst>
      <p:ext uri="{BB962C8B-B14F-4D97-AF65-F5344CB8AC3E}">
        <p14:creationId xmlns:p14="http://schemas.microsoft.com/office/powerpoint/2010/main" val="3683890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4FA4-3617-4FAC-501E-DA558A4994E5}"/>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A0E9CA80-9598-C6F9-3582-16228CC5C26A}"/>
              </a:ext>
            </a:extLst>
          </p:cNvPr>
          <p:cNvSpPr/>
          <p:nvPr/>
        </p:nvSpPr>
        <p:spPr>
          <a:xfrm>
            <a:off x="7487115" y="644043"/>
            <a:ext cx="3494907" cy="3494907"/>
          </a:xfrm>
          <a:prstGeom prst="ellipse">
            <a:avLst/>
          </a:prstGeom>
          <a:solidFill>
            <a:schemeClr val="tx2">
              <a:lumMod val="50000"/>
              <a:lumOff val="5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5970746-FAE6-8CB2-612B-78352EEA6CFB}"/>
              </a:ext>
            </a:extLst>
          </p:cNvPr>
          <p:cNvSpPr txBox="1"/>
          <p:nvPr/>
        </p:nvSpPr>
        <p:spPr>
          <a:xfrm>
            <a:off x="61180" y="5079364"/>
            <a:ext cx="5305364" cy="1754326"/>
          </a:xfrm>
          <a:prstGeom prst="rect">
            <a:avLst/>
          </a:prstGeom>
          <a:noFill/>
        </p:spPr>
        <p:txBody>
          <a:bodyPr wrap="square" rtlCol="0">
            <a:spAutoFit/>
          </a:bodyPr>
          <a:lstStyle/>
          <a:p>
            <a:r>
              <a:rPr lang="en-GB" dirty="0"/>
              <a:t>Method: Llama 3.2 Large-language model analysis of 335 free-text responses  </a:t>
            </a:r>
          </a:p>
          <a:p>
            <a:r>
              <a:rPr lang="en-GB" dirty="0"/>
              <a:t>LLM Prompt: “Please summarise the key themes across the responses.” </a:t>
            </a:r>
          </a:p>
          <a:p>
            <a:r>
              <a:rPr lang="en-GB" dirty="0"/>
              <a:t>Subsets based on: Ethnic group, Education, Employment status, Deprivation, &amp; Income</a:t>
            </a:r>
          </a:p>
        </p:txBody>
      </p:sp>
      <p:sp>
        <p:nvSpPr>
          <p:cNvPr id="10" name="TextBox 9">
            <a:extLst>
              <a:ext uri="{FF2B5EF4-FFF2-40B4-BE49-F238E27FC236}">
                <a16:creationId xmlns:a16="http://schemas.microsoft.com/office/drawing/2014/main" id="{D5DAC099-783C-AA41-1B04-43333E35A20A}"/>
              </a:ext>
            </a:extLst>
          </p:cNvPr>
          <p:cNvSpPr txBox="1"/>
          <p:nvPr/>
        </p:nvSpPr>
        <p:spPr>
          <a:xfrm>
            <a:off x="7135383" y="2624377"/>
            <a:ext cx="1338131" cy="966719"/>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7000"/>
              </a:lnSpc>
              <a:spcAft>
                <a:spcPts val="800"/>
              </a:spcAft>
            </a:pPr>
            <a:r>
              <a:rPr lang="en-GB" sz="1600" kern="0" dirty="0">
                <a:solidFill>
                  <a:srgbClr val="000000"/>
                </a:solidFill>
                <a:latin typeface="Aptos" panose="020B0004020202020204" pitchFamily="34" charset="0"/>
                <a:ea typeface="Times New Roman" panose="02020603050405020304" pitchFamily="18" charset="0"/>
                <a:cs typeface="Times New Roman" panose="02020603050405020304" pitchFamily="18" charset="0"/>
              </a:rPr>
              <a:t>Difficulty Accessing Care</a:t>
            </a:r>
            <a:endParaRPr lang="en-GB"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A1A550E-49FA-921F-9762-4C4EDF336C40}"/>
              </a:ext>
            </a:extLst>
          </p:cNvPr>
          <p:cNvSpPr txBox="1"/>
          <p:nvPr/>
        </p:nvSpPr>
        <p:spPr>
          <a:xfrm>
            <a:off x="8277619" y="1117144"/>
            <a:ext cx="2623127" cy="675220"/>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Positive experiences with healthcare access</a:t>
            </a:r>
          </a:p>
        </p:txBody>
      </p:sp>
      <p:sp>
        <p:nvSpPr>
          <p:cNvPr id="14" name="TextBox 13">
            <a:extLst>
              <a:ext uri="{FF2B5EF4-FFF2-40B4-BE49-F238E27FC236}">
                <a16:creationId xmlns:a16="http://schemas.microsoft.com/office/drawing/2014/main" id="{DD781F00-4A24-2910-9A7F-776FE5C40C86}"/>
              </a:ext>
            </a:extLst>
          </p:cNvPr>
          <p:cNvSpPr txBox="1"/>
          <p:nvPr/>
        </p:nvSpPr>
        <p:spPr>
          <a:xfrm>
            <a:off x="8434602" y="3488601"/>
            <a:ext cx="1525754" cy="966719"/>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Misdiagnosis or inadequate diagnosis</a:t>
            </a:r>
          </a:p>
        </p:txBody>
      </p:sp>
      <p:sp>
        <p:nvSpPr>
          <p:cNvPr id="16" name="TextBox 15">
            <a:extLst>
              <a:ext uri="{FF2B5EF4-FFF2-40B4-BE49-F238E27FC236}">
                <a16:creationId xmlns:a16="http://schemas.microsoft.com/office/drawing/2014/main" id="{466E3E16-1E3D-FB21-5890-303714C41A74}"/>
              </a:ext>
            </a:extLst>
          </p:cNvPr>
          <p:cNvSpPr txBox="1"/>
          <p:nvPr/>
        </p:nvSpPr>
        <p:spPr>
          <a:xfrm>
            <a:off x="8953738" y="2234423"/>
            <a:ext cx="2194802" cy="675220"/>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Post-COVID-19 follow-up (positive)</a:t>
            </a:r>
            <a:endParaRPr lang="en-GB" sz="2000" kern="100" dirty="0">
              <a:ea typeface="Aptos" panose="020B0004020202020204" pitchFamily="34" charset="0"/>
            </a:endParaRPr>
          </a:p>
        </p:txBody>
      </p:sp>
      <p:sp>
        <p:nvSpPr>
          <p:cNvPr id="30" name="TextBox 29">
            <a:extLst>
              <a:ext uri="{FF2B5EF4-FFF2-40B4-BE49-F238E27FC236}">
                <a16:creationId xmlns:a16="http://schemas.microsoft.com/office/drawing/2014/main" id="{9196B8F6-A8FB-18A9-07AD-F31339ECB439}"/>
              </a:ext>
            </a:extLst>
          </p:cNvPr>
          <p:cNvSpPr txBox="1"/>
          <p:nvPr/>
        </p:nvSpPr>
        <p:spPr>
          <a:xfrm>
            <a:off x="8333092" y="27854"/>
            <a:ext cx="1948313" cy="646331"/>
          </a:xfrm>
          <a:prstGeom prst="rect">
            <a:avLst/>
          </a:prstGeom>
          <a:noFill/>
        </p:spPr>
        <p:txBody>
          <a:bodyPr wrap="square" rtlCol="0">
            <a:spAutoFit/>
          </a:bodyPr>
          <a:lstStyle/>
          <a:p>
            <a:pPr algn="ctr"/>
            <a:r>
              <a:rPr lang="en-GB" b="1" dirty="0"/>
              <a:t>Advantaged</a:t>
            </a:r>
          </a:p>
          <a:p>
            <a:pPr algn="ctr"/>
            <a:r>
              <a:rPr lang="en-GB" b="1" dirty="0"/>
              <a:t>N = 109</a:t>
            </a:r>
          </a:p>
        </p:txBody>
      </p:sp>
      <p:sp>
        <p:nvSpPr>
          <p:cNvPr id="48" name="TextBox 47">
            <a:extLst>
              <a:ext uri="{FF2B5EF4-FFF2-40B4-BE49-F238E27FC236}">
                <a16:creationId xmlns:a16="http://schemas.microsoft.com/office/drawing/2014/main" id="{A84EBA06-B21A-BD08-C9D6-966FAB368AC8}"/>
              </a:ext>
            </a:extLst>
          </p:cNvPr>
          <p:cNvSpPr txBox="1"/>
          <p:nvPr/>
        </p:nvSpPr>
        <p:spPr>
          <a:xfrm>
            <a:off x="77009" y="46503"/>
            <a:ext cx="5431456" cy="1089732"/>
          </a:xfrm>
          <a:prstGeom prst="rect">
            <a:avLst/>
          </a:prstGeom>
          <a:noFill/>
        </p:spPr>
        <p:txBody>
          <a:bodyPr wrap="square" lIns="91440" tIns="45720" rIns="91440" bIns="45720" rtlCol="0" anchor="t">
            <a:spAutoFit/>
          </a:bodyPr>
          <a:lstStyle/>
          <a:p>
            <a:r>
              <a:rPr lang="en-GB" sz="3200" dirty="0">
                <a:solidFill>
                  <a:srgbClr val="0A2D50"/>
                </a:solidFill>
                <a:latin typeface="Impact"/>
                <a:ea typeface="+mj-ea"/>
              </a:rPr>
              <a:t>Large language model thematic analysis</a:t>
            </a:r>
          </a:p>
        </p:txBody>
      </p:sp>
      <p:pic>
        <p:nvPicPr>
          <p:cNvPr id="2" name="Picture 1" descr="A picture containing sky, outdoor, ground, person&#10;&#10;Description automatically generated">
            <a:extLst>
              <a:ext uri="{FF2B5EF4-FFF2-40B4-BE49-F238E27FC236}">
                <a16:creationId xmlns:a16="http://schemas.microsoft.com/office/drawing/2014/main" id="{DB9CE7E0-E0B1-9965-0F66-C64BCF18A2F7}"/>
              </a:ext>
            </a:extLst>
          </p:cNvPr>
          <p:cNvPicPr>
            <a:picLocks noChangeAspect="1"/>
          </p:cNvPicPr>
          <p:nvPr/>
        </p:nvPicPr>
        <p:blipFill rotWithShape="1">
          <a:blip r:embed="rId2"/>
          <a:srcRect l="11266" t="23014" r="61063" b="33698"/>
          <a:stretch/>
        </p:blipFill>
        <p:spPr>
          <a:xfrm>
            <a:off x="327645" y="1620330"/>
            <a:ext cx="2282285" cy="2677733"/>
          </a:xfrm>
          <a:prstGeom prst="rect">
            <a:avLst/>
          </a:prstGeom>
        </p:spPr>
      </p:pic>
    </p:spTree>
    <p:extLst>
      <p:ext uri="{BB962C8B-B14F-4D97-AF65-F5344CB8AC3E}">
        <p14:creationId xmlns:p14="http://schemas.microsoft.com/office/powerpoint/2010/main" val="24127040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1AD8F-EDF9-1703-C4A3-026CEA0CAB2B}"/>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2329D6FF-646F-A155-4618-00086AC22446}"/>
              </a:ext>
            </a:extLst>
          </p:cNvPr>
          <p:cNvSpPr/>
          <p:nvPr/>
        </p:nvSpPr>
        <p:spPr>
          <a:xfrm>
            <a:off x="7487115" y="644043"/>
            <a:ext cx="3494907" cy="3494907"/>
          </a:xfrm>
          <a:prstGeom prst="ellipse">
            <a:avLst/>
          </a:prstGeom>
          <a:solidFill>
            <a:schemeClr val="tx2">
              <a:lumMod val="50000"/>
              <a:lumOff val="5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50CEA2C0-244F-5810-2984-C9E3FA6EF030}"/>
              </a:ext>
            </a:extLst>
          </p:cNvPr>
          <p:cNvSpPr txBox="1"/>
          <p:nvPr/>
        </p:nvSpPr>
        <p:spPr>
          <a:xfrm>
            <a:off x="61180" y="5079364"/>
            <a:ext cx="5305364" cy="1754326"/>
          </a:xfrm>
          <a:prstGeom prst="rect">
            <a:avLst/>
          </a:prstGeom>
          <a:noFill/>
        </p:spPr>
        <p:txBody>
          <a:bodyPr wrap="square" rtlCol="0">
            <a:spAutoFit/>
          </a:bodyPr>
          <a:lstStyle/>
          <a:p>
            <a:r>
              <a:rPr lang="en-GB" dirty="0"/>
              <a:t>Method: Llama 3.2 Large-language model analysis of 335 free-text responses  </a:t>
            </a:r>
          </a:p>
          <a:p>
            <a:r>
              <a:rPr lang="en-GB" dirty="0"/>
              <a:t>LLM Prompt: “Please summarise the key themes across the responses.” </a:t>
            </a:r>
          </a:p>
          <a:p>
            <a:r>
              <a:rPr lang="en-GB" dirty="0"/>
              <a:t>Subsets based on: Ethnic group, Education, Employment status, Deprivation, &amp; Income</a:t>
            </a:r>
          </a:p>
        </p:txBody>
      </p:sp>
      <p:sp>
        <p:nvSpPr>
          <p:cNvPr id="3" name="Oval 2">
            <a:extLst>
              <a:ext uri="{FF2B5EF4-FFF2-40B4-BE49-F238E27FC236}">
                <a16:creationId xmlns:a16="http://schemas.microsoft.com/office/drawing/2014/main" id="{2F7939FC-D8FB-0818-F3CF-16B3FD942028}"/>
              </a:ext>
            </a:extLst>
          </p:cNvPr>
          <p:cNvSpPr/>
          <p:nvPr/>
        </p:nvSpPr>
        <p:spPr>
          <a:xfrm>
            <a:off x="6037539" y="2959197"/>
            <a:ext cx="3494907" cy="3494907"/>
          </a:xfrm>
          <a:prstGeom prst="ellipse">
            <a:avLst/>
          </a:prstGeom>
          <a:solidFill>
            <a:schemeClr val="bg1">
              <a:lumMod val="85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D4A5CB4-D435-0AD6-1C1A-4D779AE6B83E}"/>
              </a:ext>
            </a:extLst>
          </p:cNvPr>
          <p:cNvSpPr txBox="1"/>
          <p:nvPr/>
        </p:nvSpPr>
        <p:spPr>
          <a:xfrm>
            <a:off x="7135383" y="2624377"/>
            <a:ext cx="1338131" cy="966719"/>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7000"/>
              </a:lnSpc>
              <a:spcAft>
                <a:spcPts val="800"/>
              </a:spcAft>
            </a:pPr>
            <a:r>
              <a:rPr lang="en-GB" sz="1600" kern="0" dirty="0">
                <a:solidFill>
                  <a:srgbClr val="000000"/>
                </a:solidFill>
                <a:latin typeface="Aptos" panose="020B0004020202020204" pitchFamily="34" charset="0"/>
                <a:ea typeface="Times New Roman" panose="02020603050405020304" pitchFamily="18" charset="0"/>
                <a:cs typeface="Times New Roman" panose="02020603050405020304" pitchFamily="18" charset="0"/>
              </a:rPr>
              <a:t>Difficulty Accessing Care</a:t>
            </a:r>
            <a:endParaRPr lang="en-GB"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988048CA-B414-BC13-A9DD-382EC189F499}"/>
              </a:ext>
            </a:extLst>
          </p:cNvPr>
          <p:cNvSpPr txBox="1"/>
          <p:nvPr/>
        </p:nvSpPr>
        <p:spPr>
          <a:xfrm>
            <a:off x="8277619" y="1117144"/>
            <a:ext cx="2623127" cy="675220"/>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Positive experiences with healthcare access</a:t>
            </a:r>
          </a:p>
        </p:txBody>
      </p:sp>
      <p:sp>
        <p:nvSpPr>
          <p:cNvPr id="14" name="TextBox 13">
            <a:extLst>
              <a:ext uri="{FF2B5EF4-FFF2-40B4-BE49-F238E27FC236}">
                <a16:creationId xmlns:a16="http://schemas.microsoft.com/office/drawing/2014/main" id="{BB272585-446C-3B80-B513-DE53C0D7D381}"/>
              </a:ext>
            </a:extLst>
          </p:cNvPr>
          <p:cNvSpPr txBox="1"/>
          <p:nvPr/>
        </p:nvSpPr>
        <p:spPr>
          <a:xfrm>
            <a:off x="8434602" y="3488601"/>
            <a:ext cx="1525754" cy="966719"/>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Misdiagnosis or inadequate diagnosis</a:t>
            </a:r>
          </a:p>
        </p:txBody>
      </p:sp>
      <p:sp>
        <p:nvSpPr>
          <p:cNvPr id="16" name="TextBox 15">
            <a:extLst>
              <a:ext uri="{FF2B5EF4-FFF2-40B4-BE49-F238E27FC236}">
                <a16:creationId xmlns:a16="http://schemas.microsoft.com/office/drawing/2014/main" id="{3815EF24-BEB7-3B98-A5AF-A4B0D52D030D}"/>
              </a:ext>
            </a:extLst>
          </p:cNvPr>
          <p:cNvSpPr txBox="1"/>
          <p:nvPr/>
        </p:nvSpPr>
        <p:spPr>
          <a:xfrm>
            <a:off x="8953738" y="2234423"/>
            <a:ext cx="2194802" cy="675220"/>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Post-COVID-19 follow-up (positive)</a:t>
            </a:r>
            <a:endParaRPr lang="en-GB" sz="2000" kern="100" dirty="0">
              <a:ea typeface="Aptos" panose="020B0004020202020204" pitchFamily="34" charset="0"/>
            </a:endParaRPr>
          </a:p>
        </p:txBody>
      </p:sp>
      <p:sp>
        <p:nvSpPr>
          <p:cNvPr id="17" name="TextBox 16">
            <a:extLst>
              <a:ext uri="{FF2B5EF4-FFF2-40B4-BE49-F238E27FC236}">
                <a16:creationId xmlns:a16="http://schemas.microsoft.com/office/drawing/2014/main" id="{C8A5006F-63F8-6FF2-1036-F7C1DD194405}"/>
              </a:ext>
            </a:extLst>
          </p:cNvPr>
          <p:cNvSpPr txBox="1"/>
          <p:nvPr/>
        </p:nvSpPr>
        <p:spPr>
          <a:xfrm>
            <a:off x="6215020" y="4581909"/>
            <a:ext cx="2219583" cy="675220"/>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Good response after hospitalization</a:t>
            </a:r>
            <a:endParaRPr lang="en-GB" sz="2000" kern="100" dirty="0">
              <a:ea typeface="Aptos" panose="020B0004020202020204" pitchFamily="34" charset="0"/>
            </a:endParaRPr>
          </a:p>
        </p:txBody>
      </p:sp>
      <p:sp>
        <p:nvSpPr>
          <p:cNvPr id="20" name="TextBox 19">
            <a:extLst>
              <a:ext uri="{FF2B5EF4-FFF2-40B4-BE49-F238E27FC236}">
                <a16:creationId xmlns:a16="http://schemas.microsoft.com/office/drawing/2014/main" id="{7505A209-7E65-EB95-8C62-CD9F8021935A}"/>
              </a:ext>
            </a:extLst>
          </p:cNvPr>
          <p:cNvSpPr txBox="1"/>
          <p:nvPr/>
        </p:nvSpPr>
        <p:spPr>
          <a:xfrm>
            <a:off x="7829550" y="5472612"/>
            <a:ext cx="1589376" cy="675220"/>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Use of digital channels</a:t>
            </a:r>
            <a:endParaRPr lang="en-GB" sz="2000" kern="100" dirty="0">
              <a:ea typeface="Aptos" panose="020B0004020202020204" pitchFamily="34" charset="0"/>
            </a:endParaRPr>
          </a:p>
        </p:txBody>
      </p:sp>
      <p:sp>
        <p:nvSpPr>
          <p:cNvPr id="23" name="TextBox 22">
            <a:extLst>
              <a:ext uri="{FF2B5EF4-FFF2-40B4-BE49-F238E27FC236}">
                <a16:creationId xmlns:a16="http://schemas.microsoft.com/office/drawing/2014/main" id="{7DDCFB36-52DC-8658-5D90-314C58DFC8BF}"/>
              </a:ext>
            </a:extLst>
          </p:cNvPr>
          <p:cNvSpPr txBox="1"/>
          <p:nvPr/>
        </p:nvSpPr>
        <p:spPr>
          <a:xfrm>
            <a:off x="6023319" y="3209947"/>
            <a:ext cx="1525754" cy="966719"/>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sz="16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dirty="0"/>
              <a:t>Inadequate Support for Symptoms</a:t>
            </a:r>
          </a:p>
        </p:txBody>
      </p:sp>
      <p:sp>
        <p:nvSpPr>
          <p:cNvPr id="24" name="TextBox 23">
            <a:extLst>
              <a:ext uri="{FF2B5EF4-FFF2-40B4-BE49-F238E27FC236}">
                <a16:creationId xmlns:a16="http://schemas.microsoft.com/office/drawing/2014/main" id="{AC5C3E4A-6C54-8CD4-FFE3-8FD732E9A941}"/>
              </a:ext>
            </a:extLst>
          </p:cNvPr>
          <p:cNvSpPr txBox="1"/>
          <p:nvPr/>
        </p:nvSpPr>
        <p:spPr>
          <a:xfrm>
            <a:off x="4480968" y="3692781"/>
            <a:ext cx="1781768" cy="966719"/>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sz="16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dirty="0"/>
              <a:t>Poor Communication and Follow-Up</a:t>
            </a:r>
          </a:p>
        </p:txBody>
      </p:sp>
      <p:sp>
        <p:nvSpPr>
          <p:cNvPr id="30" name="TextBox 29">
            <a:extLst>
              <a:ext uri="{FF2B5EF4-FFF2-40B4-BE49-F238E27FC236}">
                <a16:creationId xmlns:a16="http://schemas.microsoft.com/office/drawing/2014/main" id="{80C94986-6E41-FF8A-E186-4C02BA5AD11C}"/>
              </a:ext>
            </a:extLst>
          </p:cNvPr>
          <p:cNvSpPr txBox="1"/>
          <p:nvPr/>
        </p:nvSpPr>
        <p:spPr>
          <a:xfrm>
            <a:off x="8333092" y="27854"/>
            <a:ext cx="1948313" cy="646331"/>
          </a:xfrm>
          <a:prstGeom prst="rect">
            <a:avLst/>
          </a:prstGeom>
          <a:noFill/>
        </p:spPr>
        <p:txBody>
          <a:bodyPr wrap="square" rtlCol="0">
            <a:spAutoFit/>
          </a:bodyPr>
          <a:lstStyle/>
          <a:p>
            <a:pPr algn="ctr"/>
            <a:r>
              <a:rPr lang="en-GB" b="1" dirty="0"/>
              <a:t>Advantaged</a:t>
            </a:r>
          </a:p>
          <a:p>
            <a:pPr algn="ctr"/>
            <a:r>
              <a:rPr lang="en-GB" b="1" dirty="0"/>
              <a:t>N = 109</a:t>
            </a:r>
          </a:p>
        </p:txBody>
      </p:sp>
      <p:sp>
        <p:nvSpPr>
          <p:cNvPr id="31" name="TextBox 30">
            <a:extLst>
              <a:ext uri="{FF2B5EF4-FFF2-40B4-BE49-F238E27FC236}">
                <a16:creationId xmlns:a16="http://schemas.microsoft.com/office/drawing/2014/main" id="{23CD6F54-2031-3FD7-5EFB-8E10F44E0326}"/>
              </a:ext>
            </a:extLst>
          </p:cNvPr>
          <p:cNvSpPr txBox="1"/>
          <p:nvPr/>
        </p:nvSpPr>
        <p:spPr>
          <a:xfrm>
            <a:off x="9283078" y="4801505"/>
            <a:ext cx="1948313" cy="646331"/>
          </a:xfrm>
          <a:prstGeom prst="rect">
            <a:avLst/>
          </a:prstGeom>
          <a:noFill/>
        </p:spPr>
        <p:txBody>
          <a:bodyPr wrap="square" rtlCol="0">
            <a:spAutoFit/>
          </a:bodyPr>
          <a:lstStyle/>
          <a:p>
            <a:pPr algn="ctr"/>
            <a:r>
              <a:rPr lang="en-GB" b="1" dirty="0"/>
              <a:t>Intermediate</a:t>
            </a:r>
          </a:p>
          <a:p>
            <a:pPr algn="ctr"/>
            <a:r>
              <a:rPr lang="en-GB" b="1" dirty="0"/>
              <a:t>N = 117</a:t>
            </a:r>
          </a:p>
        </p:txBody>
      </p:sp>
      <p:sp>
        <p:nvSpPr>
          <p:cNvPr id="48" name="TextBox 47">
            <a:extLst>
              <a:ext uri="{FF2B5EF4-FFF2-40B4-BE49-F238E27FC236}">
                <a16:creationId xmlns:a16="http://schemas.microsoft.com/office/drawing/2014/main" id="{AEAE0EF9-7E45-2097-DF93-258A4B88BFEC}"/>
              </a:ext>
            </a:extLst>
          </p:cNvPr>
          <p:cNvSpPr txBox="1"/>
          <p:nvPr/>
        </p:nvSpPr>
        <p:spPr>
          <a:xfrm>
            <a:off x="152127" y="109075"/>
            <a:ext cx="4605149" cy="1077218"/>
          </a:xfrm>
          <a:prstGeom prst="rect">
            <a:avLst/>
          </a:prstGeom>
          <a:noFill/>
        </p:spPr>
        <p:txBody>
          <a:bodyPr wrap="square" lIns="91440" tIns="45720" rIns="91440" bIns="45720" rtlCol="0" anchor="t">
            <a:spAutoFit/>
          </a:bodyPr>
          <a:lstStyle/>
          <a:p>
            <a:r>
              <a:rPr lang="en-GB" sz="3200" dirty="0">
                <a:solidFill>
                  <a:srgbClr val="0A2D50"/>
                </a:solidFill>
                <a:latin typeface="Impact"/>
                <a:ea typeface="+mj-ea"/>
              </a:rPr>
              <a:t>Large language model thematic analysis</a:t>
            </a:r>
          </a:p>
        </p:txBody>
      </p:sp>
      <p:pic>
        <p:nvPicPr>
          <p:cNvPr id="2" name="Picture 1" descr="A picture containing sky, outdoor, ground, person&#10;&#10;Description automatically generated">
            <a:extLst>
              <a:ext uri="{FF2B5EF4-FFF2-40B4-BE49-F238E27FC236}">
                <a16:creationId xmlns:a16="http://schemas.microsoft.com/office/drawing/2014/main" id="{8ED6F3FE-E975-5367-1F58-CC3F4D4E133D}"/>
              </a:ext>
            </a:extLst>
          </p:cNvPr>
          <p:cNvPicPr>
            <a:picLocks noChangeAspect="1"/>
          </p:cNvPicPr>
          <p:nvPr/>
        </p:nvPicPr>
        <p:blipFill rotWithShape="1">
          <a:blip r:embed="rId2"/>
          <a:srcRect l="11266" t="23014" r="61063" b="33698"/>
          <a:stretch/>
        </p:blipFill>
        <p:spPr>
          <a:xfrm>
            <a:off x="327645" y="1620330"/>
            <a:ext cx="2282285" cy="2677733"/>
          </a:xfrm>
          <a:prstGeom prst="rect">
            <a:avLst/>
          </a:prstGeom>
        </p:spPr>
      </p:pic>
    </p:spTree>
    <p:extLst>
      <p:ext uri="{BB962C8B-B14F-4D97-AF65-F5344CB8AC3E}">
        <p14:creationId xmlns:p14="http://schemas.microsoft.com/office/powerpoint/2010/main" val="17494386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192A8-51D3-BCCE-EE6C-56674ED3E8E5}"/>
            </a:ext>
          </a:extLst>
        </p:cNvPr>
        <p:cNvGrpSpPr/>
        <p:nvPr/>
      </p:nvGrpSpPr>
      <p:grpSpPr>
        <a:xfrm>
          <a:off x="0" y="0"/>
          <a:ext cx="0" cy="0"/>
          <a:chOff x="0" y="0"/>
          <a:chExt cx="0" cy="0"/>
        </a:xfrm>
      </p:grpSpPr>
      <p:sp>
        <p:nvSpPr>
          <p:cNvPr id="5" name="Oval 4">
            <a:extLst>
              <a:ext uri="{FF2B5EF4-FFF2-40B4-BE49-F238E27FC236}">
                <a16:creationId xmlns:a16="http://schemas.microsoft.com/office/drawing/2014/main" id="{9772B233-BE4E-4645-BF30-FA6B3FF772B9}"/>
              </a:ext>
            </a:extLst>
          </p:cNvPr>
          <p:cNvSpPr/>
          <p:nvPr/>
        </p:nvSpPr>
        <p:spPr>
          <a:xfrm>
            <a:off x="7487115" y="644043"/>
            <a:ext cx="3494907" cy="3494907"/>
          </a:xfrm>
          <a:prstGeom prst="ellipse">
            <a:avLst/>
          </a:prstGeom>
          <a:solidFill>
            <a:schemeClr val="tx2">
              <a:lumMod val="50000"/>
              <a:lumOff val="5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FDDF25F-E3D8-192A-43B9-457E5D990E92}"/>
              </a:ext>
            </a:extLst>
          </p:cNvPr>
          <p:cNvSpPr txBox="1"/>
          <p:nvPr/>
        </p:nvSpPr>
        <p:spPr>
          <a:xfrm>
            <a:off x="61180" y="5079364"/>
            <a:ext cx="5305364" cy="1754326"/>
          </a:xfrm>
          <a:prstGeom prst="rect">
            <a:avLst/>
          </a:prstGeom>
          <a:noFill/>
        </p:spPr>
        <p:txBody>
          <a:bodyPr wrap="square" rtlCol="0">
            <a:spAutoFit/>
          </a:bodyPr>
          <a:lstStyle/>
          <a:p>
            <a:r>
              <a:rPr lang="en-GB" dirty="0"/>
              <a:t>Method: Llama 3.2 Large-language model analysis of 335 free-text responses  </a:t>
            </a:r>
          </a:p>
          <a:p>
            <a:r>
              <a:rPr lang="en-GB" dirty="0"/>
              <a:t>LLM Prompt: “Please summarise the key themes across the responses.” </a:t>
            </a:r>
          </a:p>
          <a:p>
            <a:r>
              <a:rPr lang="en-GB" dirty="0"/>
              <a:t>Subsets based on: Ethnic group, Education, Employment status, Deprivation, &amp; Income</a:t>
            </a:r>
          </a:p>
        </p:txBody>
      </p:sp>
      <p:sp>
        <p:nvSpPr>
          <p:cNvPr id="2" name="Oval 1">
            <a:extLst>
              <a:ext uri="{FF2B5EF4-FFF2-40B4-BE49-F238E27FC236}">
                <a16:creationId xmlns:a16="http://schemas.microsoft.com/office/drawing/2014/main" id="{724FEBF6-B693-80B8-0314-6FE9875E549B}"/>
              </a:ext>
            </a:extLst>
          </p:cNvPr>
          <p:cNvSpPr/>
          <p:nvPr/>
        </p:nvSpPr>
        <p:spPr>
          <a:xfrm>
            <a:off x="4587964" y="625232"/>
            <a:ext cx="3494907" cy="3494907"/>
          </a:xfrm>
          <a:prstGeom prst="ellipse">
            <a:avLst/>
          </a:prstGeom>
          <a:solidFill>
            <a:srgbClr val="FFC000">
              <a:alpha val="5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83BA5E09-A4F3-8A72-67F8-24E39F61921C}"/>
              </a:ext>
            </a:extLst>
          </p:cNvPr>
          <p:cNvSpPr/>
          <p:nvPr/>
        </p:nvSpPr>
        <p:spPr>
          <a:xfrm>
            <a:off x="6037539" y="2959197"/>
            <a:ext cx="3494907" cy="3494907"/>
          </a:xfrm>
          <a:prstGeom prst="ellipse">
            <a:avLst/>
          </a:prstGeom>
          <a:solidFill>
            <a:schemeClr val="bg1">
              <a:lumMod val="85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CFDBF0C-BCAE-78E3-8D69-AC0B708DE3DD}"/>
              </a:ext>
            </a:extLst>
          </p:cNvPr>
          <p:cNvSpPr txBox="1"/>
          <p:nvPr/>
        </p:nvSpPr>
        <p:spPr>
          <a:xfrm>
            <a:off x="7135383" y="2624377"/>
            <a:ext cx="1338131" cy="966719"/>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7000"/>
              </a:lnSpc>
              <a:spcAft>
                <a:spcPts val="800"/>
              </a:spcAft>
            </a:pPr>
            <a:r>
              <a:rPr lang="en-GB" sz="1600" kern="0" dirty="0">
                <a:solidFill>
                  <a:srgbClr val="000000"/>
                </a:solidFill>
                <a:latin typeface="Aptos" panose="020B0004020202020204" pitchFamily="34" charset="0"/>
                <a:ea typeface="Times New Roman" panose="02020603050405020304" pitchFamily="18" charset="0"/>
                <a:cs typeface="Times New Roman" panose="02020603050405020304" pitchFamily="18" charset="0"/>
              </a:rPr>
              <a:t>Difficulty Accessing Care</a:t>
            </a:r>
            <a:endParaRPr lang="en-GB" sz="20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D9B3BAE-2E92-3946-FA7A-BF5A74D2FE0B}"/>
              </a:ext>
            </a:extLst>
          </p:cNvPr>
          <p:cNvSpPr txBox="1"/>
          <p:nvPr/>
        </p:nvSpPr>
        <p:spPr>
          <a:xfrm>
            <a:off x="8277619" y="1117144"/>
            <a:ext cx="2623127" cy="675220"/>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Positive experiences with healthcare access</a:t>
            </a:r>
          </a:p>
        </p:txBody>
      </p:sp>
      <p:sp>
        <p:nvSpPr>
          <p:cNvPr id="14" name="TextBox 13">
            <a:extLst>
              <a:ext uri="{FF2B5EF4-FFF2-40B4-BE49-F238E27FC236}">
                <a16:creationId xmlns:a16="http://schemas.microsoft.com/office/drawing/2014/main" id="{043A3B4A-9661-0DC0-F7B8-DB67E343B551}"/>
              </a:ext>
            </a:extLst>
          </p:cNvPr>
          <p:cNvSpPr txBox="1"/>
          <p:nvPr/>
        </p:nvSpPr>
        <p:spPr>
          <a:xfrm>
            <a:off x="8434602" y="3488601"/>
            <a:ext cx="1525754" cy="966719"/>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Misdiagnosis or inadequate diagnosis</a:t>
            </a:r>
          </a:p>
        </p:txBody>
      </p:sp>
      <p:sp>
        <p:nvSpPr>
          <p:cNvPr id="16" name="TextBox 15">
            <a:extLst>
              <a:ext uri="{FF2B5EF4-FFF2-40B4-BE49-F238E27FC236}">
                <a16:creationId xmlns:a16="http://schemas.microsoft.com/office/drawing/2014/main" id="{BAA3557B-0420-3875-1C34-5B925F6F357F}"/>
              </a:ext>
            </a:extLst>
          </p:cNvPr>
          <p:cNvSpPr txBox="1"/>
          <p:nvPr/>
        </p:nvSpPr>
        <p:spPr>
          <a:xfrm>
            <a:off x="8953738" y="2234423"/>
            <a:ext cx="2194802" cy="675220"/>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Post-COVID-19 follow-up (positive)</a:t>
            </a:r>
            <a:endParaRPr lang="en-GB" sz="2000" kern="100" dirty="0">
              <a:ea typeface="Aptos" panose="020B0004020202020204" pitchFamily="34" charset="0"/>
            </a:endParaRPr>
          </a:p>
        </p:txBody>
      </p:sp>
      <p:sp>
        <p:nvSpPr>
          <p:cNvPr id="17" name="TextBox 16">
            <a:extLst>
              <a:ext uri="{FF2B5EF4-FFF2-40B4-BE49-F238E27FC236}">
                <a16:creationId xmlns:a16="http://schemas.microsoft.com/office/drawing/2014/main" id="{BC8B368F-C872-E0F7-A908-D7CECD220230}"/>
              </a:ext>
            </a:extLst>
          </p:cNvPr>
          <p:cNvSpPr txBox="1"/>
          <p:nvPr/>
        </p:nvSpPr>
        <p:spPr>
          <a:xfrm>
            <a:off x="6215020" y="4581909"/>
            <a:ext cx="2219583" cy="675220"/>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Good response after hospitalization</a:t>
            </a:r>
            <a:endParaRPr lang="en-GB" sz="2000" kern="100" dirty="0">
              <a:ea typeface="Aptos" panose="020B0004020202020204" pitchFamily="34" charset="0"/>
            </a:endParaRPr>
          </a:p>
        </p:txBody>
      </p:sp>
      <p:sp>
        <p:nvSpPr>
          <p:cNvPr id="20" name="TextBox 19">
            <a:extLst>
              <a:ext uri="{FF2B5EF4-FFF2-40B4-BE49-F238E27FC236}">
                <a16:creationId xmlns:a16="http://schemas.microsoft.com/office/drawing/2014/main" id="{F6063B23-5AE1-E1F8-C672-67FF8F94A56A}"/>
              </a:ext>
            </a:extLst>
          </p:cNvPr>
          <p:cNvSpPr txBox="1"/>
          <p:nvPr/>
        </p:nvSpPr>
        <p:spPr>
          <a:xfrm>
            <a:off x="7829550" y="5472612"/>
            <a:ext cx="1589376" cy="675220"/>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Use of digital channels</a:t>
            </a:r>
            <a:endParaRPr lang="en-GB" sz="2000" kern="100" dirty="0">
              <a:ea typeface="Aptos" panose="020B0004020202020204" pitchFamily="34" charset="0"/>
            </a:endParaRPr>
          </a:p>
        </p:txBody>
      </p:sp>
      <p:sp>
        <p:nvSpPr>
          <p:cNvPr id="23" name="TextBox 22">
            <a:extLst>
              <a:ext uri="{FF2B5EF4-FFF2-40B4-BE49-F238E27FC236}">
                <a16:creationId xmlns:a16="http://schemas.microsoft.com/office/drawing/2014/main" id="{26D9F81D-DA5E-A138-E9D3-50D82571A2F7}"/>
              </a:ext>
            </a:extLst>
          </p:cNvPr>
          <p:cNvSpPr txBox="1"/>
          <p:nvPr/>
        </p:nvSpPr>
        <p:spPr>
          <a:xfrm>
            <a:off x="6023319" y="3209947"/>
            <a:ext cx="1525754" cy="966719"/>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sz="16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dirty="0"/>
              <a:t>Inadequate Support for Symptoms</a:t>
            </a:r>
          </a:p>
        </p:txBody>
      </p:sp>
      <p:sp>
        <p:nvSpPr>
          <p:cNvPr id="24" name="TextBox 23">
            <a:extLst>
              <a:ext uri="{FF2B5EF4-FFF2-40B4-BE49-F238E27FC236}">
                <a16:creationId xmlns:a16="http://schemas.microsoft.com/office/drawing/2014/main" id="{477686C5-7CA2-84A7-060F-C0AEE0D03BF8}"/>
              </a:ext>
            </a:extLst>
          </p:cNvPr>
          <p:cNvSpPr txBox="1"/>
          <p:nvPr/>
        </p:nvSpPr>
        <p:spPr>
          <a:xfrm>
            <a:off x="4480968" y="3692781"/>
            <a:ext cx="1781768" cy="966719"/>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sz="16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dirty="0"/>
              <a:t>Poor Communication and Follow-Up</a:t>
            </a:r>
          </a:p>
        </p:txBody>
      </p:sp>
      <p:sp>
        <p:nvSpPr>
          <p:cNvPr id="25" name="TextBox 24">
            <a:extLst>
              <a:ext uri="{FF2B5EF4-FFF2-40B4-BE49-F238E27FC236}">
                <a16:creationId xmlns:a16="http://schemas.microsoft.com/office/drawing/2014/main" id="{134F8D52-2AA3-FE37-854B-9B590F5E662E}"/>
              </a:ext>
            </a:extLst>
          </p:cNvPr>
          <p:cNvSpPr txBox="1"/>
          <p:nvPr/>
        </p:nvSpPr>
        <p:spPr>
          <a:xfrm>
            <a:off x="5898577" y="825120"/>
            <a:ext cx="1422019" cy="67522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Bureaucratic Barriers</a:t>
            </a:r>
            <a:endParaRPr lang="en-GB" sz="2000" kern="100" dirty="0">
              <a:ea typeface="Aptos" panose="020B0004020202020204" pitchFamily="34" charset="0"/>
            </a:endParaRPr>
          </a:p>
        </p:txBody>
      </p:sp>
      <p:sp>
        <p:nvSpPr>
          <p:cNvPr id="26" name="TextBox 25">
            <a:extLst>
              <a:ext uri="{FF2B5EF4-FFF2-40B4-BE49-F238E27FC236}">
                <a16:creationId xmlns:a16="http://schemas.microsoft.com/office/drawing/2014/main" id="{D882FB2E-C057-C4E2-BB42-AF6F02E42C20}"/>
              </a:ext>
            </a:extLst>
          </p:cNvPr>
          <p:cNvSpPr txBox="1"/>
          <p:nvPr/>
        </p:nvSpPr>
        <p:spPr>
          <a:xfrm>
            <a:off x="4393216" y="1410966"/>
            <a:ext cx="1310613" cy="67522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Inadequate Referrals</a:t>
            </a:r>
            <a:endParaRPr lang="en-GB" sz="2000" kern="100" dirty="0">
              <a:ea typeface="Aptos" panose="020B0004020202020204" pitchFamily="34" charset="0"/>
            </a:endParaRPr>
          </a:p>
        </p:txBody>
      </p:sp>
      <p:sp>
        <p:nvSpPr>
          <p:cNvPr id="27" name="TextBox 26">
            <a:extLst>
              <a:ext uri="{FF2B5EF4-FFF2-40B4-BE49-F238E27FC236}">
                <a16:creationId xmlns:a16="http://schemas.microsoft.com/office/drawing/2014/main" id="{52900462-82CD-2D67-E35D-B637A4DA665A}"/>
              </a:ext>
            </a:extLst>
          </p:cNvPr>
          <p:cNvSpPr txBox="1"/>
          <p:nvPr/>
        </p:nvSpPr>
        <p:spPr>
          <a:xfrm>
            <a:off x="5845823" y="1751439"/>
            <a:ext cx="1587794" cy="383723"/>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Emotional Toll</a:t>
            </a:r>
            <a:endParaRPr lang="en-GB" sz="2000" kern="100" dirty="0">
              <a:ea typeface="Aptos" panose="020B0004020202020204" pitchFamily="34" charset="0"/>
            </a:endParaRPr>
          </a:p>
        </p:txBody>
      </p:sp>
      <p:sp>
        <p:nvSpPr>
          <p:cNvPr id="28" name="TextBox 27">
            <a:extLst>
              <a:ext uri="{FF2B5EF4-FFF2-40B4-BE49-F238E27FC236}">
                <a16:creationId xmlns:a16="http://schemas.microsoft.com/office/drawing/2014/main" id="{56B76A2D-AE1E-E061-9644-EDF7F57BBE04}"/>
              </a:ext>
            </a:extLst>
          </p:cNvPr>
          <p:cNvSpPr txBox="1"/>
          <p:nvPr/>
        </p:nvSpPr>
        <p:spPr>
          <a:xfrm>
            <a:off x="4667105" y="2338412"/>
            <a:ext cx="2389137" cy="67522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algn="ctr">
              <a:lnSpc>
                <a:spcPct val="107000"/>
              </a:lnSpc>
              <a:spcAft>
                <a:spcPts val="800"/>
              </a:spcAft>
              <a:defRPr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600" dirty="0"/>
              <a:t>Lack of Awareness and Training (long COVID)</a:t>
            </a:r>
            <a:endParaRPr lang="en-GB" sz="2000" kern="100" dirty="0">
              <a:ea typeface="Aptos" panose="020B0004020202020204" pitchFamily="34" charset="0"/>
            </a:endParaRPr>
          </a:p>
        </p:txBody>
      </p:sp>
      <p:sp>
        <p:nvSpPr>
          <p:cNvPr id="29" name="TextBox 28">
            <a:extLst>
              <a:ext uri="{FF2B5EF4-FFF2-40B4-BE49-F238E27FC236}">
                <a16:creationId xmlns:a16="http://schemas.microsoft.com/office/drawing/2014/main" id="{97FDE5EB-EF2E-3BD0-3176-1E88D7271AD4}"/>
              </a:ext>
            </a:extLst>
          </p:cNvPr>
          <p:cNvSpPr txBox="1"/>
          <p:nvPr/>
        </p:nvSpPr>
        <p:spPr>
          <a:xfrm>
            <a:off x="5344054" y="19121"/>
            <a:ext cx="1948313" cy="646331"/>
          </a:xfrm>
          <a:prstGeom prst="rect">
            <a:avLst/>
          </a:prstGeom>
          <a:noFill/>
        </p:spPr>
        <p:txBody>
          <a:bodyPr wrap="square" rtlCol="0">
            <a:spAutoFit/>
          </a:bodyPr>
          <a:lstStyle/>
          <a:p>
            <a:pPr algn="ctr"/>
            <a:r>
              <a:rPr lang="en-GB" b="1" dirty="0"/>
              <a:t>Disadvantaged </a:t>
            </a:r>
          </a:p>
          <a:p>
            <a:pPr algn="ctr"/>
            <a:r>
              <a:rPr lang="en-GB" b="1" dirty="0"/>
              <a:t>N = 109</a:t>
            </a:r>
          </a:p>
        </p:txBody>
      </p:sp>
      <p:sp>
        <p:nvSpPr>
          <p:cNvPr id="30" name="TextBox 29">
            <a:extLst>
              <a:ext uri="{FF2B5EF4-FFF2-40B4-BE49-F238E27FC236}">
                <a16:creationId xmlns:a16="http://schemas.microsoft.com/office/drawing/2014/main" id="{D351AF2C-700B-0982-A77C-A784C1F21DC3}"/>
              </a:ext>
            </a:extLst>
          </p:cNvPr>
          <p:cNvSpPr txBox="1"/>
          <p:nvPr/>
        </p:nvSpPr>
        <p:spPr>
          <a:xfrm>
            <a:off x="8333092" y="27854"/>
            <a:ext cx="1948313" cy="646331"/>
          </a:xfrm>
          <a:prstGeom prst="rect">
            <a:avLst/>
          </a:prstGeom>
          <a:noFill/>
        </p:spPr>
        <p:txBody>
          <a:bodyPr wrap="square" rtlCol="0">
            <a:spAutoFit/>
          </a:bodyPr>
          <a:lstStyle/>
          <a:p>
            <a:pPr algn="ctr"/>
            <a:r>
              <a:rPr lang="en-GB" b="1" dirty="0"/>
              <a:t>Advantaged</a:t>
            </a:r>
          </a:p>
          <a:p>
            <a:pPr algn="ctr"/>
            <a:r>
              <a:rPr lang="en-GB" b="1" dirty="0"/>
              <a:t>N = 109</a:t>
            </a:r>
          </a:p>
        </p:txBody>
      </p:sp>
      <p:sp>
        <p:nvSpPr>
          <p:cNvPr id="31" name="TextBox 30">
            <a:extLst>
              <a:ext uri="{FF2B5EF4-FFF2-40B4-BE49-F238E27FC236}">
                <a16:creationId xmlns:a16="http://schemas.microsoft.com/office/drawing/2014/main" id="{9256E875-8899-2FAB-7141-2B42605612FF}"/>
              </a:ext>
            </a:extLst>
          </p:cNvPr>
          <p:cNvSpPr txBox="1"/>
          <p:nvPr/>
        </p:nvSpPr>
        <p:spPr>
          <a:xfrm>
            <a:off x="9283078" y="4801505"/>
            <a:ext cx="1948313" cy="646331"/>
          </a:xfrm>
          <a:prstGeom prst="rect">
            <a:avLst/>
          </a:prstGeom>
          <a:noFill/>
        </p:spPr>
        <p:txBody>
          <a:bodyPr wrap="square" rtlCol="0">
            <a:spAutoFit/>
          </a:bodyPr>
          <a:lstStyle/>
          <a:p>
            <a:pPr algn="ctr"/>
            <a:r>
              <a:rPr lang="en-GB" b="1" dirty="0"/>
              <a:t>Intermediate</a:t>
            </a:r>
          </a:p>
          <a:p>
            <a:pPr algn="ctr"/>
            <a:r>
              <a:rPr lang="en-GB" b="1" dirty="0"/>
              <a:t>N = 117</a:t>
            </a:r>
          </a:p>
        </p:txBody>
      </p:sp>
      <p:sp>
        <p:nvSpPr>
          <p:cNvPr id="48" name="TextBox 47">
            <a:extLst>
              <a:ext uri="{FF2B5EF4-FFF2-40B4-BE49-F238E27FC236}">
                <a16:creationId xmlns:a16="http://schemas.microsoft.com/office/drawing/2014/main" id="{D980664D-4E96-10B8-0FBC-E36158217FC8}"/>
              </a:ext>
            </a:extLst>
          </p:cNvPr>
          <p:cNvSpPr txBox="1"/>
          <p:nvPr/>
        </p:nvSpPr>
        <p:spPr>
          <a:xfrm>
            <a:off x="152127" y="109075"/>
            <a:ext cx="4605149" cy="1077218"/>
          </a:xfrm>
          <a:prstGeom prst="rect">
            <a:avLst/>
          </a:prstGeom>
          <a:noFill/>
        </p:spPr>
        <p:txBody>
          <a:bodyPr wrap="square" lIns="91440" tIns="45720" rIns="91440" bIns="45720" rtlCol="0" anchor="t">
            <a:spAutoFit/>
          </a:bodyPr>
          <a:lstStyle/>
          <a:p>
            <a:r>
              <a:rPr lang="en-GB" sz="3200" dirty="0">
                <a:solidFill>
                  <a:srgbClr val="0A2D50"/>
                </a:solidFill>
                <a:latin typeface="Impact"/>
                <a:ea typeface="+mj-ea"/>
              </a:rPr>
              <a:t>Large language model thematic analysis</a:t>
            </a:r>
          </a:p>
        </p:txBody>
      </p:sp>
      <p:pic>
        <p:nvPicPr>
          <p:cNvPr id="4" name="Picture 3" descr="A picture containing sky, outdoor, ground, person&#10;&#10;Description automatically generated">
            <a:extLst>
              <a:ext uri="{FF2B5EF4-FFF2-40B4-BE49-F238E27FC236}">
                <a16:creationId xmlns:a16="http://schemas.microsoft.com/office/drawing/2014/main" id="{313BAF8D-4E9D-219F-E3DE-9EECD85F0236}"/>
              </a:ext>
            </a:extLst>
          </p:cNvPr>
          <p:cNvPicPr>
            <a:picLocks noChangeAspect="1"/>
          </p:cNvPicPr>
          <p:nvPr/>
        </p:nvPicPr>
        <p:blipFill rotWithShape="1">
          <a:blip r:embed="rId2"/>
          <a:srcRect l="11266" t="23014" r="61063" b="33698"/>
          <a:stretch/>
        </p:blipFill>
        <p:spPr>
          <a:xfrm>
            <a:off x="327645" y="1620330"/>
            <a:ext cx="2282285" cy="2677733"/>
          </a:xfrm>
          <a:prstGeom prst="rect">
            <a:avLst/>
          </a:prstGeom>
        </p:spPr>
      </p:pic>
    </p:spTree>
    <p:extLst>
      <p:ext uri="{BB962C8B-B14F-4D97-AF65-F5344CB8AC3E}">
        <p14:creationId xmlns:p14="http://schemas.microsoft.com/office/powerpoint/2010/main" val="5596733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9A70-C71C-CE73-EF2E-13A61463D345}"/>
              </a:ext>
            </a:extLst>
          </p:cNvPr>
          <p:cNvSpPr>
            <a:spLocks noGrp="1"/>
          </p:cNvSpPr>
          <p:nvPr>
            <p:ph type="title"/>
          </p:nvPr>
        </p:nvSpPr>
        <p:spPr/>
        <p:txBody>
          <a:bodyPr/>
          <a:lstStyle/>
          <a:p>
            <a:r>
              <a:rPr lang="en-GB" dirty="0"/>
              <a:t>Future impact?</a:t>
            </a:r>
          </a:p>
        </p:txBody>
      </p:sp>
      <p:sp>
        <p:nvSpPr>
          <p:cNvPr id="3" name="Content Placeholder 2">
            <a:extLst>
              <a:ext uri="{FF2B5EF4-FFF2-40B4-BE49-F238E27FC236}">
                <a16:creationId xmlns:a16="http://schemas.microsoft.com/office/drawing/2014/main" id="{DD37961E-F23E-0777-01E2-A8AE61294D57}"/>
              </a:ext>
            </a:extLst>
          </p:cNvPr>
          <p:cNvSpPr>
            <a:spLocks noGrp="1"/>
          </p:cNvSpPr>
          <p:nvPr>
            <p:ph idx="1"/>
          </p:nvPr>
        </p:nvSpPr>
        <p:spPr/>
        <p:txBody>
          <a:bodyPr>
            <a:normAutofit lnSpcReduction="10000"/>
          </a:bodyPr>
          <a:lstStyle/>
          <a:p>
            <a:r>
              <a:rPr lang="en-GB" sz="3200" dirty="0">
                <a:latin typeface="Arial" panose="020B0604020202020204" pitchFamily="34" charset="0"/>
                <a:cs typeface="Arial" panose="020B0604020202020204" pitchFamily="34" charset="0"/>
              </a:rPr>
              <a:t>Preparing for a future pandemic</a:t>
            </a:r>
          </a:p>
          <a:p>
            <a:pPr marL="457200" indent="-457200">
              <a:buFont typeface="Arial" panose="020B0604020202020204" pitchFamily="34" charset="0"/>
              <a:buChar char="•"/>
            </a:pPr>
            <a:r>
              <a:rPr lang="en-GB" sz="3200" dirty="0">
                <a:latin typeface="Arial" panose="020B0604020202020204" pitchFamily="34" charset="0"/>
                <a:cs typeface="Arial" panose="020B0604020202020204" pitchFamily="34" charset="0"/>
              </a:rPr>
              <a:t> Currently preparing a report for the COVID enquiry</a:t>
            </a:r>
          </a:p>
          <a:p>
            <a:endParaRPr lang="en-GB" sz="3200" dirty="0">
              <a:latin typeface="Arial" panose="020B0604020202020204" pitchFamily="34" charset="0"/>
              <a:cs typeface="Arial" panose="020B0604020202020204" pitchFamily="34" charset="0"/>
            </a:endParaRPr>
          </a:p>
          <a:p>
            <a:r>
              <a:rPr lang="en-GB" sz="3200" dirty="0">
                <a:latin typeface="Arial" panose="020B0604020202020204" pitchFamily="34" charset="0"/>
                <a:cs typeface="Arial" panose="020B0604020202020204" pitchFamily="34" charset="0"/>
              </a:rPr>
              <a:t>Understanding inequalities </a:t>
            </a:r>
          </a:p>
          <a:p>
            <a:pPr marL="457200" indent="-457200">
              <a:buFont typeface="Arial" panose="020B0604020202020204" pitchFamily="34" charset="0"/>
              <a:buChar char="•"/>
            </a:pPr>
            <a:r>
              <a:rPr lang="en-GB" sz="3200" dirty="0">
                <a:latin typeface="Arial" panose="020B0604020202020204" pitchFamily="34" charset="0"/>
                <a:cs typeface="Arial" panose="020B0604020202020204" pitchFamily="34" charset="0"/>
              </a:rPr>
              <a:t>In  onset, recovery and access to care</a:t>
            </a:r>
          </a:p>
          <a:p>
            <a:endParaRPr lang="en-GB" sz="3200" dirty="0">
              <a:latin typeface="Arial" panose="020B0604020202020204" pitchFamily="34" charset="0"/>
              <a:cs typeface="Arial" panose="020B0604020202020204" pitchFamily="34" charset="0"/>
            </a:endParaRPr>
          </a:p>
          <a:p>
            <a:r>
              <a:rPr lang="en-GB" sz="3200" dirty="0">
                <a:latin typeface="Arial" panose="020B0604020202020204" pitchFamily="34" charset="0"/>
                <a:cs typeface="Arial" panose="020B0604020202020204" pitchFamily="34" charset="0"/>
              </a:rPr>
              <a:t>Understanding geography and health – climate change</a:t>
            </a:r>
          </a:p>
          <a:p>
            <a:endParaRPr lang="en-GB" sz="3200" dirty="0">
              <a:latin typeface="Arial" panose="020B0604020202020204" pitchFamily="34" charset="0"/>
              <a:cs typeface="Arial" panose="020B0604020202020204" pitchFamily="34" charset="0"/>
            </a:endParaRPr>
          </a:p>
          <a:p>
            <a:r>
              <a:rPr lang="en-GB" sz="3200" dirty="0">
                <a:latin typeface="Arial" panose="020B0604020202020204" pitchFamily="34" charset="0"/>
                <a:cs typeface="Arial" panose="020B0604020202020204" pitchFamily="34" charset="0"/>
              </a:rPr>
              <a:t>Helping you plan and carry out your research ….</a:t>
            </a:r>
          </a:p>
        </p:txBody>
      </p:sp>
    </p:spTree>
    <p:extLst>
      <p:ext uri="{BB962C8B-B14F-4D97-AF65-F5344CB8AC3E}">
        <p14:creationId xmlns:p14="http://schemas.microsoft.com/office/powerpoint/2010/main" val="32258253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BA0D-313F-7CDB-53ED-97FA1821CD9E}"/>
              </a:ext>
            </a:extLst>
          </p:cNvPr>
          <p:cNvSpPr>
            <a:spLocks noGrp="1"/>
          </p:cNvSpPr>
          <p:nvPr>
            <p:ph type="title"/>
          </p:nvPr>
        </p:nvSpPr>
        <p:spPr/>
        <p:txBody>
          <a:bodyPr/>
          <a:lstStyle/>
          <a:p>
            <a:r>
              <a:rPr lang="en-GB" dirty="0"/>
              <a:t>Multiple intersecting skillsets</a:t>
            </a:r>
          </a:p>
        </p:txBody>
      </p:sp>
      <p:sp>
        <p:nvSpPr>
          <p:cNvPr id="4" name="TextBox 3">
            <a:extLst>
              <a:ext uri="{FF2B5EF4-FFF2-40B4-BE49-F238E27FC236}">
                <a16:creationId xmlns:a16="http://schemas.microsoft.com/office/drawing/2014/main" id="{D4CD135D-06B6-58EC-2769-48B8BE8F4DBA}"/>
              </a:ext>
            </a:extLst>
          </p:cNvPr>
          <p:cNvSpPr txBox="1"/>
          <p:nvPr/>
        </p:nvSpPr>
        <p:spPr>
          <a:xfrm>
            <a:off x="9701865" y="1410094"/>
            <a:ext cx="2442575" cy="2862322"/>
          </a:xfrm>
          <a:prstGeom prst="rect">
            <a:avLst/>
          </a:prstGeom>
          <a:noFill/>
        </p:spPr>
        <p:txBody>
          <a:bodyPr wrap="square" rtlCol="0">
            <a:spAutoFit/>
          </a:bodyPr>
          <a:lstStyle/>
          <a:p>
            <a:r>
              <a:rPr lang="en-GB" b="1" dirty="0"/>
              <a:t>Clinical questions and interpretation</a:t>
            </a:r>
          </a:p>
          <a:p>
            <a:r>
              <a:rPr lang="en-GB" dirty="0"/>
              <a:t>Claire Steves</a:t>
            </a:r>
          </a:p>
          <a:p>
            <a:r>
              <a:rPr lang="en-GB" dirty="0"/>
              <a:t>Mary Ni Lochlainn</a:t>
            </a:r>
          </a:p>
          <a:p>
            <a:r>
              <a:rPr lang="en-GB" dirty="0"/>
              <a:t>Bea Zazzara</a:t>
            </a:r>
          </a:p>
          <a:p>
            <a:r>
              <a:rPr lang="en-GB" dirty="0"/>
              <a:t>Rose Penfold</a:t>
            </a:r>
          </a:p>
          <a:p>
            <a:r>
              <a:rPr lang="en-GB" dirty="0"/>
              <a:t>Karla Lee</a:t>
            </a:r>
          </a:p>
          <a:p>
            <a:r>
              <a:rPr lang="en-GB" dirty="0"/>
              <a:t>Emma Duncan </a:t>
            </a:r>
          </a:p>
          <a:p>
            <a:r>
              <a:rPr lang="en-GB" dirty="0"/>
              <a:t>Alexander Hammers</a:t>
            </a:r>
          </a:p>
          <a:p>
            <a:r>
              <a:rPr lang="en-GB" dirty="0"/>
              <a:t>Marc Osterdahl</a:t>
            </a:r>
          </a:p>
        </p:txBody>
      </p:sp>
      <p:sp>
        <p:nvSpPr>
          <p:cNvPr id="5" name="TextBox 4">
            <a:extLst>
              <a:ext uri="{FF2B5EF4-FFF2-40B4-BE49-F238E27FC236}">
                <a16:creationId xmlns:a16="http://schemas.microsoft.com/office/drawing/2014/main" id="{02BBE530-7532-E3AC-FC5E-042F58BF03A1}"/>
              </a:ext>
            </a:extLst>
          </p:cNvPr>
          <p:cNvSpPr txBox="1"/>
          <p:nvPr/>
        </p:nvSpPr>
        <p:spPr>
          <a:xfrm>
            <a:off x="7532971" y="1418017"/>
            <a:ext cx="2292263" cy="2031325"/>
          </a:xfrm>
          <a:prstGeom prst="rect">
            <a:avLst/>
          </a:prstGeom>
          <a:noFill/>
        </p:spPr>
        <p:txBody>
          <a:bodyPr wrap="square" rtlCol="0">
            <a:spAutoFit/>
          </a:bodyPr>
          <a:lstStyle/>
          <a:p>
            <a:r>
              <a:rPr lang="en-GB" b="1" dirty="0"/>
              <a:t>Public Relations</a:t>
            </a:r>
          </a:p>
          <a:p>
            <a:r>
              <a:rPr lang="en-GB" dirty="0">
                <a:solidFill>
                  <a:srgbClr val="7030A0"/>
                </a:solidFill>
              </a:rPr>
              <a:t>Sara Gordon</a:t>
            </a:r>
          </a:p>
          <a:p>
            <a:r>
              <a:rPr lang="en-GB" dirty="0">
                <a:solidFill>
                  <a:srgbClr val="7030A0"/>
                </a:solidFill>
              </a:rPr>
              <a:t>Ellie Griffiths</a:t>
            </a:r>
          </a:p>
          <a:p>
            <a:r>
              <a:rPr lang="en-GB" dirty="0">
                <a:solidFill>
                  <a:srgbClr val="7030A0"/>
                </a:solidFill>
              </a:rPr>
              <a:t>Kat Arney</a:t>
            </a:r>
          </a:p>
          <a:p>
            <a:r>
              <a:rPr lang="en-GB" dirty="0"/>
              <a:t>Rebecca Lewis</a:t>
            </a:r>
          </a:p>
          <a:p>
            <a:r>
              <a:rPr lang="en-GB" dirty="0"/>
              <a:t>Tanya Wood</a:t>
            </a:r>
          </a:p>
          <a:p>
            <a:endParaRPr lang="en-GB" dirty="0"/>
          </a:p>
        </p:txBody>
      </p:sp>
      <p:sp>
        <p:nvSpPr>
          <p:cNvPr id="6" name="TextBox 5">
            <a:extLst>
              <a:ext uri="{FF2B5EF4-FFF2-40B4-BE49-F238E27FC236}">
                <a16:creationId xmlns:a16="http://schemas.microsoft.com/office/drawing/2014/main" id="{21305842-EF8E-FBB9-968E-BD96D9E48FCD}"/>
              </a:ext>
            </a:extLst>
          </p:cNvPr>
          <p:cNvSpPr txBox="1"/>
          <p:nvPr/>
        </p:nvSpPr>
        <p:spPr>
          <a:xfrm>
            <a:off x="3065124" y="1414543"/>
            <a:ext cx="2442575" cy="3416320"/>
          </a:xfrm>
          <a:prstGeom prst="rect">
            <a:avLst/>
          </a:prstGeom>
          <a:noFill/>
        </p:spPr>
        <p:txBody>
          <a:bodyPr wrap="square" rtlCol="0">
            <a:spAutoFit/>
          </a:bodyPr>
          <a:lstStyle/>
          <a:p>
            <a:r>
              <a:rPr lang="en-GB" b="1" dirty="0"/>
              <a:t>Data Analytics</a:t>
            </a:r>
          </a:p>
          <a:p>
            <a:r>
              <a:rPr lang="en-GB" dirty="0">
                <a:solidFill>
                  <a:srgbClr val="7030A0"/>
                </a:solidFill>
              </a:rPr>
              <a:t>Joan Capdevila</a:t>
            </a:r>
          </a:p>
          <a:p>
            <a:r>
              <a:rPr lang="en-GB" dirty="0"/>
              <a:t>Carole Sudre</a:t>
            </a:r>
          </a:p>
          <a:p>
            <a:r>
              <a:rPr lang="en-GB" dirty="0"/>
              <a:t>Mark Graham</a:t>
            </a:r>
          </a:p>
          <a:p>
            <a:r>
              <a:rPr lang="en-GB" dirty="0"/>
              <a:t>Thomas </a:t>
            </a:r>
            <a:r>
              <a:rPr lang="en-GB" dirty="0" err="1"/>
              <a:t>Varsavsky</a:t>
            </a:r>
            <a:endParaRPr lang="en-GB" dirty="0"/>
          </a:p>
          <a:p>
            <a:r>
              <a:rPr lang="en-GB" dirty="0"/>
              <a:t>Michela Antonelli</a:t>
            </a:r>
          </a:p>
          <a:p>
            <a:r>
              <a:rPr lang="en-GB" dirty="0"/>
              <a:t>Kerstin Klaser</a:t>
            </a:r>
          </a:p>
          <a:p>
            <a:r>
              <a:rPr lang="en-GB" dirty="0"/>
              <a:t>Marc Modat</a:t>
            </a:r>
          </a:p>
          <a:p>
            <a:r>
              <a:rPr lang="en-GB" dirty="0"/>
              <a:t>Liane Dos Santos</a:t>
            </a:r>
          </a:p>
          <a:p>
            <a:r>
              <a:rPr lang="en-GB" dirty="0">
                <a:solidFill>
                  <a:srgbClr val="7030A0"/>
                </a:solidFill>
              </a:rPr>
              <a:t>Lorenzo Polidori</a:t>
            </a:r>
          </a:p>
          <a:p>
            <a:r>
              <a:rPr lang="en-GB" dirty="0">
                <a:solidFill>
                  <a:srgbClr val="7030A0"/>
                </a:solidFill>
              </a:rPr>
              <a:t>Ana May</a:t>
            </a:r>
          </a:p>
          <a:p>
            <a:endParaRPr lang="en-GB" dirty="0"/>
          </a:p>
        </p:txBody>
      </p:sp>
      <p:sp>
        <p:nvSpPr>
          <p:cNvPr id="7" name="TextBox 6">
            <a:extLst>
              <a:ext uri="{FF2B5EF4-FFF2-40B4-BE49-F238E27FC236}">
                <a16:creationId xmlns:a16="http://schemas.microsoft.com/office/drawing/2014/main" id="{72DAF5F0-E0B6-A3A3-FFAC-CF7F3AE17645}"/>
              </a:ext>
            </a:extLst>
          </p:cNvPr>
          <p:cNvSpPr txBox="1"/>
          <p:nvPr/>
        </p:nvSpPr>
        <p:spPr>
          <a:xfrm>
            <a:off x="9704425" y="4645169"/>
            <a:ext cx="1929008" cy="646331"/>
          </a:xfrm>
          <a:prstGeom prst="rect">
            <a:avLst/>
          </a:prstGeom>
          <a:noFill/>
        </p:spPr>
        <p:txBody>
          <a:bodyPr wrap="square" rtlCol="0">
            <a:spAutoFit/>
          </a:bodyPr>
          <a:lstStyle/>
          <a:p>
            <a:r>
              <a:rPr lang="en-GB" b="1" dirty="0"/>
              <a:t>Writing</a:t>
            </a:r>
            <a:endParaRPr lang="en-GB" dirty="0"/>
          </a:p>
          <a:p>
            <a:r>
              <a:rPr lang="en-GB" dirty="0"/>
              <a:t>Christina Menni</a:t>
            </a:r>
          </a:p>
        </p:txBody>
      </p:sp>
      <p:sp>
        <p:nvSpPr>
          <p:cNvPr id="8" name="TextBox 7">
            <a:extLst>
              <a:ext uri="{FF2B5EF4-FFF2-40B4-BE49-F238E27FC236}">
                <a16:creationId xmlns:a16="http://schemas.microsoft.com/office/drawing/2014/main" id="{117081A0-A644-5D1C-B1DA-8D4CE43C3D44}"/>
              </a:ext>
            </a:extLst>
          </p:cNvPr>
          <p:cNvSpPr txBox="1"/>
          <p:nvPr/>
        </p:nvSpPr>
        <p:spPr>
          <a:xfrm>
            <a:off x="5234260" y="1416275"/>
            <a:ext cx="2705624" cy="2585323"/>
          </a:xfrm>
          <a:prstGeom prst="rect">
            <a:avLst/>
          </a:prstGeom>
          <a:noFill/>
        </p:spPr>
        <p:txBody>
          <a:bodyPr wrap="square" rtlCol="0">
            <a:spAutoFit/>
          </a:bodyPr>
          <a:lstStyle/>
          <a:p>
            <a:r>
              <a:rPr lang="en-GB" b="1" dirty="0"/>
              <a:t>Ethics and Data Governance</a:t>
            </a:r>
            <a:endParaRPr lang="en-GB" dirty="0"/>
          </a:p>
          <a:p>
            <a:r>
              <a:rPr lang="en-GB" dirty="0"/>
              <a:t>Richard Davies</a:t>
            </a:r>
          </a:p>
          <a:p>
            <a:r>
              <a:rPr lang="en-GB" dirty="0"/>
              <a:t>Paz Garcia</a:t>
            </a:r>
          </a:p>
          <a:p>
            <a:r>
              <a:rPr lang="en-GB" dirty="0"/>
              <a:t>Darioush Yarand</a:t>
            </a:r>
          </a:p>
          <a:p>
            <a:r>
              <a:rPr lang="en-GB" dirty="0">
                <a:solidFill>
                  <a:srgbClr val="002060"/>
                </a:solidFill>
              </a:rPr>
              <a:t>Sarah Berry</a:t>
            </a:r>
          </a:p>
          <a:p>
            <a:r>
              <a:rPr lang="en-GB" dirty="0"/>
              <a:t>Valentina </a:t>
            </a:r>
            <a:r>
              <a:rPr lang="en-GB" dirty="0" err="1"/>
              <a:t>Vitiello</a:t>
            </a:r>
            <a:endParaRPr lang="en-GB" dirty="0"/>
          </a:p>
          <a:p>
            <a:r>
              <a:rPr lang="en-GB" dirty="0"/>
              <a:t>Vicky Bowyer</a:t>
            </a:r>
          </a:p>
          <a:p>
            <a:endParaRPr lang="en-GB" dirty="0"/>
          </a:p>
        </p:txBody>
      </p:sp>
      <p:sp>
        <p:nvSpPr>
          <p:cNvPr id="9" name="TextBox 8">
            <a:extLst>
              <a:ext uri="{FF2B5EF4-FFF2-40B4-BE49-F238E27FC236}">
                <a16:creationId xmlns:a16="http://schemas.microsoft.com/office/drawing/2014/main" id="{F04B3E96-5D4B-1987-F11E-7D89DA42EBB6}"/>
              </a:ext>
            </a:extLst>
          </p:cNvPr>
          <p:cNvSpPr txBox="1"/>
          <p:nvPr/>
        </p:nvSpPr>
        <p:spPr>
          <a:xfrm>
            <a:off x="3178213" y="4832799"/>
            <a:ext cx="1929008" cy="923330"/>
          </a:xfrm>
          <a:prstGeom prst="rect">
            <a:avLst/>
          </a:prstGeom>
          <a:noFill/>
        </p:spPr>
        <p:txBody>
          <a:bodyPr wrap="square" rtlCol="0">
            <a:spAutoFit/>
          </a:bodyPr>
          <a:lstStyle/>
          <a:p>
            <a:r>
              <a:rPr lang="en-GB" b="1" dirty="0"/>
              <a:t>Geo-spatial analysis</a:t>
            </a:r>
            <a:endParaRPr lang="en-GB" dirty="0"/>
          </a:p>
          <a:p>
            <a:r>
              <a:rPr lang="en-GB" dirty="0"/>
              <a:t>Ruth Bowyer</a:t>
            </a:r>
          </a:p>
        </p:txBody>
      </p:sp>
      <p:sp>
        <p:nvSpPr>
          <p:cNvPr id="11" name="TextBox 10">
            <a:extLst>
              <a:ext uri="{FF2B5EF4-FFF2-40B4-BE49-F238E27FC236}">
                <a16:creationId xmlns:a16="http://schemas.microsoft.com/office/drawing/2014/main" id="{9783307A-E91D-6C3D-F00D-CBA0D01A84D2}"/>
              </a:ext>
            </a:extLst>
          </p:cNvPr>
          <p:cNvSpPr txBox="1"/>
          <p:nvPr/>
        </p:nvSpPr>
        <p:spPr>
          <a:xfrm>
            <a:off x="7529317" y="3428896"/>
            <a:ext cx="1973038" cy="1477328"/>
          </a:xfrm>
          <a:prstGeom prst="rect">
            <a:avLst/>
          </a:prstGeom>
          <a:noFill/>
        </p:spPr>
        <p:txBody>
          <a:bodyPr wrap="square" rtlCol="0">
            <a:spAutoFit/>
          </a:bodyPr>
          <a:lstStyle/>
          <a:p>
            <a:r>
              <a:rPr lang="en-GB" b="1" dirty="0"/>
              <a:t>Political leadership</a:t>
            </a:r>
            <a:endParaRPr lang="en-GB" dirty="0"/>
          </a:p>
          <a:p>
            <a:r>
              <a:rPr lang="en-GB" dirty="0">
                <a:solidFill>
                  <a:srgbClr val="002060"/>
                </a:solidFill>
              </a:rPr>
              <a:t>Tim Spector</a:t>
            </a:r>
          </a:p>
          <a:p>
            <a:r>
              <a:rPr lang="en-GB" dirty="0">
                <a:solidFill>
                  <a:srgbClr val="7030A0"/>
                </a:solidFill>
              </a:rPr>
              <a:t>Jonathan Wolf</a:t>
            </a:r>
          </a:p>
          <a:p>
            <a:r>
              <a:rPr lang="en-GB" dirty="0" err="1"/>
              <a:t>Seb</a:t>
            </a:r>
            <a:r>
              <a:rPr lang="en-GB" dirty="0"/>
              <a:t> Ourselin</a:t>
            </a:r>
          </a:p>
        </p:txBody>
      </p:sp>
      <p:sp>
        <p:nvSpPr>
          <p:cNvPr id="12" name="TextBox 11">
            <a:extLst>
              <a:ext uri="{FF2B5EF4-FFF2-40B4-BE49-F238E27FC236}">
                <a16:creationId xmlns:a16="http://schemas.microsoft.com/office/drawing/2014/main" id="{3077F029-1EC0-51BD-F958-2C45D98865DE}"/>
              </a:ext>
            </a:extLst>
          </p:cNvPr>
          <p:cNvSpPr txBox="1"/>
          <p:nvPr/>
        </p:nvSpPr>
        <p:spPr>
          <a:xfrm>
            <a:off x="478085" y="3286785"/>
            <a:ext cx="2705624" cy="2308324"/>
          </a:xfrm>
          <a:prstGeom prst="rect">
            <a:avLst/>
          </a:prstGeom>
          <a:noFill/>
        </p:spPr>
        <p:txBody>
          <a:bodyPr wrap="square" rtlCol="0">
            <a:spAutoFit/>
          </a:bodyPr>
          <a:lstStyle/>
          <a:p>
            <a:r>
              <a:rPr lang="en-GB" b="1" dirty="0"/>
              <a:t>Engineering</a:t>
            </a:r>
          </a:p>
          <a:p>
            <a:r>
              <a:rPr lang="fr-FR" dirty="0">
                <a:solidFill>
                  <a:srgbClr val="7030A0"/>
                </a:solidFill>
              </a:rPr>
              <a:t>Julien Lavigne du Cadet</a:t>
            </a:r>
            <a:endParaRPr lang="en-GB" dirty="0">
              <a:solidFill>
                <a:srgbClr val="7030A0"/>
              </a:solidFill>
            </a:endParaRPr>
          </a:p>
          <a:p>
            <a:r>
              <a:rPr lang="en-GB" dirty="0" err="1">
                <a:solidFill>
                  <a:srgbClr val="7030A0"/>
                </a:solidFill>
              </a:rPr>
              <a:t>Sajaysurya</a:t>
            </a:r>
            <a:r>
              <a:rPr lang="en-GB" dirty="0">
                <a:solidFill>
                  <a:srgbClr val="7030A0"/>
                </a:solidFill>
              </a:rPr>
              <a:t> Ganesh</a:t>
            </a:r>
          </a:p>
          <a:p>
            <a:r>
              <a:rPr lang="en-GB" dirty="0"/>
              <a:t>Ben Murray</a:t>
            </a:r>
          </a:p>
          <a:p>
            <a:r>
              <a:rPr lang="en-GB" dirty="0"/>
              <a:t>Eric Kerfoot</a:t>
            </a:r>
          </a:p>
          <a:p>
            <a:r>
              <a:rPr lang="en-GB" dirty="0"/>
              <a:t>Jie Deng</a:t>
            </a:r>
          </a:p>
          <a:p>
            <a:r>
              <a:rPr lang="en-GB" dirty="0"/>
              <a:t>Liyuan Chen</a:t>
            </a:r>
          </a:p>
          <a:p>
            <a:endParaRPr lang="en-GB" dirty="0"/>
          </a:p>
        </p:txBody>
      </p:sp>
      <p:sp>
        <p:nvSpPr>
          <p:cNvPr id="13" name="TextBox 12">
            <a:extLst>
              <a:ext uri="{FF2B5EF4-FFF2-40B4-BE49-F238E27FC236}">
                <a16:creationId xmlns:a16="http://schemas.microsoft.com/office/drawing/2014/main" id="{5156B4EE-FACC-9517-271B-5C6B8BB87949}"/>
              </a:ext>
            </a:extLst>
          </p:cNvPr>
          <p:cNvSpPr txBox="1"/>
          <p:nvPr/>
        </p:nvSpPr>
        <p:spPr>
          <a:xfrm>
            <a:off x="479828" y="1418258"/>
            <a:ext cx="1891432" cy="1477328"/>
          </a:xfrm>
          <a:prstGeom prst="rect">
            <a:avLst/>
          </a:prstGeom>
          <a:noFill/>
        </p:spPr>
        <p:txBody>
          <a:bodyPr wrap="square" rtlCol="0">
            <a:spAutoFit/>
          </a:bodyPr>
          <a:lstStyle/>
          <a:p>
            <a:r>
              <a:rPr lang="en-GB" b="1" dirty="0"/>
              <a:t>User interface </a:t>
            </a:r>
            <a:endParaRPr lang="en-GB" dirty="0"/>
          </a:p>
          <a:p>
            <a:r>
              <a:rPr lang="en-GB" dirty="0"/>
              <a:t>Claire Steves</a:t>
            </a:r>
          </a:p>
          <a:p>
            <a:r>
              <a:rPr lang="en-GB" dirty="0">
                <a:solidFill>
                  <a:srgbClr val="7030A0"/>
                </a:solidFill>
              </a:rPr>
              <a:t>Elana </a:t>
            </a:r>
            <a:r>
              <a:rPr lang="en-GB" dirty="0" err="1">
                <a:solidFill>
                  <a:srgbClr val="7030A0"/>
                </a:solidFill>
              </a:rPr>
              <a:t>Jeeaooo</a:t>
            </a:r>
            <a:endParaRPr lang="en-GB" dirty="0">
              <a:solidFill>
                <a:srgbClr val="7030A0"/>
              </a:solidFill>
            </a:endParaRPr>
          </a:p>
          <a:p>
            <a:r>
              <a:rPr lang="en-GB" dirty="0">
                <a:solidFill>
                  <a:srgbClr val="7030A0"/>
                </a:solidFill>
              </a:rPr>
              <a:t>Abu </a:t>
            </a:r>
            <a:r>
              <a:rPr lang="en-GB" dirty="0" err="1">
                <a:solidFill>
                  <a:srgbClr val="7030A0"/>
                </a:solidFill>
              </a:rPr>
              <a:t>Buwe</a:t>
            </a:r>
            <a:endParaRPr lang="en-GB" dirty="0">
              <a:solidFill>
                <a:srgbClr val="7030A0"/>
              </a:solidFill>
            </a:endParaRPr>
          </a:p>
          <a:p>
            <a:r>
              <a:rPr lang="en-GB" dirty="0">
                <a:solidFill>
                  <a:srgbClr val="7030A0"/>
                </a:solidFill>
              </a:rPr>
              <a:t>Christina Hu</a:t>
            </a:r>
          </a:p>
        </p:txBody>
      </p:sp>
    </p:spTree>
    <p:extLst>
      <p:ext uri="{BB962C8B-B14F-4D97-AF65-F5344CB8AC3E}">
        <p14:creationId xmlns:p14="http://schemas.microsoft.com/office/powerpoint/2010/main" val="35478858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A8A5D2C-6CF1-1943-3732-D23E72FD9FB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F9852BD-EE5B-DE6C-8B27-60B831920AD3}"/>
              </a:ext>
            </a:extLst>
          </p:cNvPr>
          <p:cNvSpPr txBox="1"/>
          <p:nvPr/>
        </p:nvSpPr>
        <p:spPr>
          <a:xfrm>
            <a:off x="1961674" y="2272720"/>
            <a:ext cx="8321040" cy="2523768"/>
          </a:xfrm>
          <a:prstGeom prst="rect">
            <a:avLst/>
          </a:prstGeom>
          <a:noFill/>
        </p:spPr>
        <p:txBody>
          <a:bodyPr wrap="square" rtlCol="0">
            <a:spAutoFit/>
          </a:bodyPr>
          <a:lstStyle/>
          <a:p>
            <a:pPr algn="ctr">
              <a:lnSpc>
                <a:spcPts val="6000"/>
              </a:lnSpc>
            </a:pPr>
            <a:r>
              <a:rPr lang="en-US" sz="6500" spc="800" dirty="0">
                <a:latin typeface="Effra Medium" panose="020B0603020203020204" pitchFamily="34" charset="77"/>
              </a:rPr>
              <a:t>Thanks to all our participants</a:t>
            </a:r>
          </a:p>
          <a:p>
            <a:pPr algn="ctr"/>
            <a:endParaRPr lang="en-US" sz="1200" spc="300" dirty="0">
              <a:ln w="6350">
                <a:noFill/>
              </a:ln>
              <a:latin typeface="Effra Medium" panose="020B0603020203020204" pitchFamily="34" charset="77"/>
            </a:endParaRPr>
          </a:p>
          <a:p>
            <a:pPr algn="ctr"/>
            <a:r>
              <a:rPr lang="en-US" sz="3000" dirty="0">
                <a:ln w="6350">
                  <a:noFill/>
                </a:ln>
                <a:solidFill>
                  <a:srgbClr val="2C82C6"/>
                </a:solidFill>
                <a:latin typeface="Effra Medium" panose="020B0603020203020204" pitchFamily="34" charset="77"/>
              </a:rPr>
              <a:t>Claire.j.steves@kcl.ac.uk</a:t>
            </a:r>
          </a:p>
          <a:p>
            <a:pPr algn="ctr"/>
            <a:r>
              <a:rPr lang="en-US" sz="1600" spc="200" dirty="0">
                <a:solidFill>
                  <a:srgbClr val="59ADB8"/>
                </a:solidFill>
                <a:latin typeface="Effra Medium" panose="020B0603020203020204" pitchFamily="34" charset="77"/>
              </a:rPr>
              <a:t>Professor of Ageing and Health</a:t>
            </a:r>
          </a:p>
        </p:txBody>
      </p:sp>
      <p:pic>
        <p:nvPicPr>
          <p:cNvPr id="2" name="Graphic 1">
            <a:extLst>
              <a:ext uri="{FF2B5EF4-FFF2-40B4-BE49-F238E27FC236}">
                <a16:creationId xmlns:a16="http://schemas.microsoft.com/office/drawing/2014/main" id="{7A335276-5761-4856-57F8-A4F620E5AC11}"/>
              </a:ext>
            </a:extLst>
          </p:cNvPr>
          <p:cNvPicPr>
            <a:picLocks noChangeAspect="1"/>
          </p:cNvPicPr>
          <p:nvPr/>
        </p:nvPicPr>
        <p:blipFill>
          <a:blip r:embed="rId3">
            <a:extLst>
              <a:ext uri="{96DAC541-7B7A-43D3-8B79-37D633B846F1}">
                <asvg:svgBlip xmlns:asvg="http://schemas.microsoft.com/office/drawing/2016/SVG/main" r:embed="rId4"/>
              </a:ext>
            </a:extLst>
          </a:blip>
          <a:srcRect l="30286" t="44804" r="30796" b="44865"/>
          <a:stretch/>
        </p:blipFill>
        <p:spPr>
          <a:xfrm>
            <a:off x="8835658" y="312526"/>
            <a:ext cx="3078933" cy="1156280"/>
          </a:xfrm>
          <a:prstGeom prst="rect">
            <a:avLst/>
          </a:prstGeom>
        </p:spPr>
      </p:pic>
      <p:pic>
        <p:nvPicPr>
          <p:cNvPr id="3" name="Graphic 2">
            <a:extLst>
              <a:ext uri="{FF2B5EF4-FFF2-40B4-BE49-F238E27FC236}">
                <a16:creationId xmlns:a16="http://schemas.microsoft.com/office/drawing/2014/main" id="{1DD13AF5-14E4-78C4-9FE4-516D429177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1814" y="4407654"/>
            <a:ext cx="13127367" cy="3606420"/>
          </a:xfrm>
          <a:prstGeom prst="rect">
            <a:avLst/>
          </a:prstGeom>
        </p:spPr>
      </p:pic>
      <p:pic>
        <p:nvPicPr>
          <p:cNvPr id="4" name="Picture 3" descr="A red sign with white text&#10;&#10;Description automatically generated">
            <a:extLst>
              <a:ext uri="{FF2B5EF4-FFF2-40B4-BE49-F238E27FC236}">
                <a16:creationId xmlns:a16="http://schemas.microsoft.com/office/drawing/2014/main" id="{3B1DE14A-A885-A6CA-F6B2-CDEA68A38388}"/>
              </a:ext>
            </a:extLst>
          </p:cNvPr>
          <p:cNvPicPr>
            <a:picLocks noChangeAspect="1"/>
          </p:cNvPicPr>
          <p:nvPr/>
        </p:nvPicPr>
        <p:blipFill>
          <a:blip r:embed="rId7"/>
          <a:stretch>
            <a:fillRect/>
          </a:stretch>
        </p:blipFill>
        <p:spPr>
          <a:xfrm>
            <a:off x="461701" y="312526"/>
            <a:ext cx="1462371" cy="1069707"/>
          </a:xfrm>
          <a:prstGeom prst="rect">
            <a:avLst/>
          </a:prstGeom>
        </p:spPr>
      </p:pic>
      <p:sp>
        <p:nvSpPr>
          <p:cNvPr id="5" name="object 2">
            <a:extLst>
              <a:ext uri="{FF2B5EF4-FFF2-40B4-BE49-F238E27FC236}">
                <a16:creationId xmlns:a16="http://schemas.microsoft.com/office/drawing/2014/main" id="{F65C0B4E-6B62-7035-EFA6-095691559803}"/>
              </a:ext>
            </a:extLst>
          </p:cNvPr>
          <p:cNvSpPr/>
          <p:nvPr/>
        </p:nvSpPr>
        <p:spPr>
          <a:xfrm>
            <a:off x="763607" y="1586838"/>
            <a:ext cx="1160465" cy="979777"/>
          </a:xfrm>
          <a:prstGeom prst="rect">
            <a:avLst/>
          </a:prstGeom>
          <a:blipFill>
            <a:blip r:embed="rId8" cstate="print"/>
            <a:stretch>
              <a:fillRect/>
            </a:stretch>
          </a:blipFill>
        </p:spPr>
        <p:txBody>
          <a:bodyPr wrap="square" lIns="0" tIns="0" rIns="0" bIns="0" rtlCol="0"/>
          <a:lstStyle/>
          <a:p>
            <a:endParaRPr sz="1195"/>
          </a:p>
        </p:txBody>
      </p:sp>
      <p:sp>
        <p:nvSpPr>
          <p:cNvPr id="7" name="object 2">
            <a:extLst>
              <a:ext uri="{FF2B5EF4-FFF2-40B4-BE49-F238E27FC236}">
                <a16:creationId xmlns:a16="http://schemas.microsoft.com/office/drawing/2014/main" id="{BC2F4C4E-A71B-DB1F-73B0-8E0B3A5C94D4}"/>
              </a:ext>
            </a:extLst>
          </p:cNvPr>
          <p:cNvSpPr/>
          <p:nvPr/>
        </p:nvSpPr>
        <p:spPr>
          <a:xfrm>
            <a:off x="10757637" y="5718426"/>
            <a:ext cx="1160465" cy="979777"/>
          </a:xfrm>
          <a:prstGeom prst="rect">
            <a:avLst/>
          </a:prstGeom>
          <a:blipFill>
            <a:blip r:embed="rId8" cstate="print"/>
            <a:stretch>
              <a:fillRect/>
            </a:stretch>
          </a:blipFill>
        </p:spPr>
        <p:txBody>
          <a:bodyPr wrap="square" lIns="0" tIns="0" rIns="0" bIns="0" rtlCol="0"/>
          <a:lstStyle/>
          <a:p>
            <a:endParaRPr sz="1195"/>
          </a:p>
        </p:txBody>
      </p:sp>
    </p:spTree>
    <p:extLst>
      <p:ext uri="{BB962C8B-B14F-4D97-AF65-F5344CB8AC3E}">
        <p14:creationId xmlns:p14="http://schemas.microsoft.com/office/powerpoint/2010/main" val="11079904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434" r="29858"/>
          <a:stretch/>
        </p:blipFill>
        <p:spPr>
          <a:xfrm>
            <a:off x="6893617" y="0"/>
            <a:ext cx="5390681" cy="4738476"/>
          </a:xfrm>
          <a:custGeom>
            <a:avLst/>
            <a:gdLst/>
            <a:ahLst/>
            <a:cxnLst/>
            <a:rect l="l" t="t" r="r" b="b"/>
            <a:pathLst>
              <a:path w="5836558" h="5130414">
                <a:moveTo>
                  <a:pt x="2376055" y="0"/>
                </a:moveTo>
                <a:lnTo>
                  <a:pt x="5836558" y="0"/>
                </a:lnTo>
                <a:lnTo>
                  <a:pt x="5836558" y="5130414"/>
                </a:lnTo>
                <a:lnTo>
                  <a:pt x="0" y="5130414"/>
                </a:lnTo>
                <a:close/>
              </a:path>
            </a:pathLst>
          </a:custGeom>
        </p:spPr>
      </p:pic>
      <p:sp>
        <p:nvSpPr>
          <p:cNvPr id="2" name="Title 1"/>
          <p:cNvSpPr>
            <a:spLocks noGrp="1"/>
          </p:cNvSpPr>
          <p:nvPr>
            <p:ph type="title"/>
          </p:nvPr>
        </p:nvSpPr>
        <p:spPr>
          <a:xfrm>
            <a:off x="4374055" y="849281"/>
            <a:ext cx="3977805" cy="986366"/>
          </a:xfrm>
        </p:spPr>
        <p:txBody>
          <a:bodyPr vert="horz" lIns="60699" tIns="30350" rIns="60699" bIns="30350" rtlCol="0" anchor="b" anchorCtr="0">
            <a:noAutofit/>
          </a:bodyPr>
          <a:lstStyle/>
          <a:p>
            <a:pPr>
              <a:lnSpc>
                <a:spcPct val="90000"/>
              </a:lnSpc>
            </a:pPr>
            <a:r>
              <a:rPr lang="en-US" b="1" dirty="0"/>
              <a:t>Critical collaboration</a:t>
            </a:r>
          </a:p>
        </p:txBody>
      </p:sp>
      <p:grpSp>
        <p:nvGrpSpPr>
          <p:cNvPr id="10" name="Group 9">
            <a:extLst>
              <a:ext uri="{FF2B5EF4-FFF2-40B4-BE49-F238E27FC236}">
                <a16:creationId xmlns:a16="http://schemas.microsoft.com/office/drawing/2014/main" id="{E31EAC14-5C9C-CCA1-7DAD-3A19154B9332}"/>
              </a:ext>
            </a:extLst>
          </p:cNvPr>
          <p:cNvGrpSpPr/>
          <p:nvPr/>
        </p:nvGrpSpPr>
        <p:grpSpPr>
          <a:xfrm>
            <a:off x="441616" y="1487551"/>
            <a:ext cx="6459240" cy="4249421"/>
            <a:chOff x="500235" y="1946930"/>
            <a:chExt cx="6459240" cy="4249421"/>
          </a:xfrm>
        </p:grpSpPr>
        <p:sp>
          <p:nvSpPr>
            <p:cNvPr id="4" name="Triangle 3"/>
            <p:cNvSpPr/>
            <p:nvPr/>
          </p:nvSpPr>
          <p:spPr>
            <a:xfrm>
              <a:off x="1664277" y="2864392"/>
              <a:ext cx="2578797" cy="2333463"/>
            </a:xfrm>
            <a:prstGeom prst="triangl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Public Thirsty for Answers </a:t>
              </a:r>
            </a:p>
          </p:txBody>
        </p:sp>
        <p:sp>
          <p:nvSpPr>
            <p:cNvPr id="6" name="TextBox 5"/>
            <p:cNvSpPr txBox="1"/>
            <p:nvPr/>
          </p:nvSpPr>
          <p:spPr>
            <a:xfrm>
              <a:off x="2194935" y="1946930"/>
              <a:ext cx="1517480" cy="1062394"/>
            </a:xfrm>
            <a:prstGeom prst="rect">
              <a:avLst/>
            </a:prstGeom>
            <a:noFill/>
          </p:spPr>
          <p:txBody>
            <a:bodyPr wrap="square" rtlCol="0">
              <a:spAutoFit/>
            </a:bodyPr>
            <a:lstStyle/>
            <a:p>
              <a:pPr algn="ctr">
                <a:spcAft>
                  <a:spcPts val="398"/>
                </a:spcAft>
              </a:pPr>
              <a:r>
                <a:rPr lang="en-US" sz="2390">
                  <a:solidFill>
                    <a:schemeClr val="tx2">
                      <a:lumMod val="75000"/>
                    </a:schemeClr>
                  </a:solidFill>
                </a:rPr>
                <a:t>Clinical Insight  </a:t>
              </a:r>
            </a:p>
            <a:p>
              <a:pPr>
                <a:spcAft>
                  <a:spcPts val="398"/>
                </a:spcAft>
              </a:pPr>
              <a:endParaRPr lang="en-US" sz="1195"/>
            </a:p>
          </p:txBody>
        </p:sp>
        <p:sp>
          <p:nvSpPr>
            <p:cNvPr id="7" name="TextBox 6"/>
            <p:cNvSpPr txBox="1"/>
            <p:nvPr/>
          </p:nvSpPr>
          <p:spPr>
            <a:xfrm>
              <a:off x="500235" y="4766205"/>
              <a:ext cx="1517480" cy="1430146"/>
            </a:xfrm>
            <a:prstGeom prst="rect">
              <a:avLst/>
            </a:prstGeom>
            <a:noFill/>
          </p:spPr>
          <p:txBody>
            <a:bodyPr wrap="square" rtlCol="0">
              <a:spAutoFit/>
            </a:bodyPr>
            <a:lstStyle/>
            <a:p>
              <a:pPr>
                <a:spcAft>
                  <a:spcPts val="398"/>
                </a:spcAft>
              </a:pPr>
              <a:r>
                <a:rPr lang="en-US" sz="2390">
                  <a:solidFill>
                    <a:schemeClr val="tx2">
                      <a:lumMod val="75000"/>
                    </a:schemeClr>
                  </a:solidFill>
                </a:rPr>
                <a:t>Good Media Relations</a:t>
              </a:r>
            </a:p>
            <a:p>
              <a:pPr>
                <a:spcAft>
                  <a:spcPts val="398"/>
                </a:spcAft>
              </a:pPr>
              <a:endParaRPr lang="en-US" sz="1195"/>
            </a:p>
          </p:txBody>
        </p:sp>
        <p:sp>
          <p:nvSpPr>
            <p:cNvPr id="8" name="TextBox 7"/>
            <p:cNvSpPr txBox="1"/>
            <p:nvPr/>
          </p:nvSpPr>
          <p:spPr>
            <a:xfrm>
              <a:off x="4318342" y="4715129"/>
              <a:ext cx="2641133" cy="1481222"/>
            </a:xfrm>
            <a:prstGeom prst="rect">
              <a:avLst/>
            </a:prstGeom>
            <a:noFill/>
          </p:spPr>
          <p:txBody>
            <a:bodyPr wrap="square" rtlCol="0">
              <a:spAutoFit/>
            </a:bodyPr>
            <a:lstStyle/>
            <a:p>
              <a:pPr>
                <a:spcAft>
                  <a:spcPts val="398"/>
                </a:spcAft>
              </a:pPr>
              <a:r>
                <a:rPr lang="en-US" sz="2390">
                  <a:solidFill>
                    <a:schemeClr val="tx2">
                      <a:lumMod val="75000"/>
                    </a:schemeClr>
                  </a:solidFill>
                </a:rPr>
                <a:t>Data </a:t>
              </a:r>
            </a:p>
            <a:p>
              <a:pPr>
                <a:spcAft>
                  <a:spcPts val="398"/>
                </a:spcAft>
              </a:pPr>
              <a:r>
                <a:rPr lang="en-US" sz="2390">
                  <a:solidFill>
                    <a:schemeClr val="tx2">
                      <a:lumMod val="75000"/>
                    </a:schemeClr>
                  </a:solidFill>
                </a:rPr>
                <a:t>Science infrastructure</a:t>
              </a:r>
            </a:p>
            <a:p>
              <a:pPr>
                <a:spcAft>
                  <a:spcPts val="398"/>
                </a:spcAft>
              </a:pPr>
              <a:endParaRPr lang="en-US" sz="1195"/>
            </a:p>
          </p:txBody>
        </p:sp>
      </p:grpSp>
      <p:sp>
        <p:nvSpPr>
          <p:cNvPr id="3" name="AutoShape 2" descr="echnical guidance"/>
          <p:cNvSpPr>
            <a:spLocks noChangeAspect="1" noChangeArrowheads="1"/>
          </p:cNvSpPr>
          <p:nvPr/>
        </p:nvSpPr>
        <p:spPr bwMode="auto">
          <a:xfrm>
            <a:off x="52276" y="14672"/>
            <a:ext cx="202331" cy="2023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699" tIns="30350" rIns="60699" bIns="30350" numCol="1" anchor="t" anchorCtr="0" compatLnSpc="1">
            <a:prstTxWarp prst="textNoShape">
              <a:avLst/>
            </a:prstTxWarp>
          </a:bodyPr>
          <a:lstStyle/>
          <a:p>
            <a:endParaRPr lang="en-US" sz="1195"/>
          </a:p>
        </p:txBody>
      </p:sp>
      <p:sp>
        <p:nvSpPr>
          <p:cNvPr id="12" name="object 11"/>
          <p:cNvSpPr txBox="1"/>
          <p:nvPr/>
        </p:nvSpPr>
        <p:spPr>
          <a:xfrm>
            <a:off x="7548427" y="5736971"/>
            <a:ext cx="3571815" cy="816852"/>
          </a:xfrm>
          <a:prstGeom prst="rect">
            <a:avLst/>
          </a:prstGeom>
        </p:spPr>
        <p:txBody>
          <a:bodyPr vert="horz" wrap="square" lIns="0" tIns="8852" rIns="0" bIns="0" rtlCol="0" anchor="t">
            <a:spAutoFit/>
          </a:bodyPr>
          <a:lstStyle/>
          <a:p>
            <a:pPr marL="8255">
              <a:spcBef>
                <a:spcPts val="70"/>
              </a:spcBef>
            </a:pPr>
            <a:r>
              <a:rPr sz="1750" spc="-7">
                <a:solidFill>
                  <a:schemeClr val="accent1"/>
                </a:solidFill>
                <a:latin typeface="Lucida Sans Unicode"/>
                <a:cs typeface="Lucida Sans Unicode"/>
              </a:rPr>
              <a:t>Not-for-profit</a:t>
            </a:r>
            <a:r>
              <a:rPr sz="1750" spc="-113">
                <a:solidFill>
                  <a:schemeClr val="accent1"/>
                </a:solidFill>
                <a:latin typeface="Lucida Sans Unicode"/>
                <a:cs typeface="Lucida Sans Unicode"/>
              </a:rPr>
              <a:t> </a:t>
            </a:r>
            <a:r>
              <a:rPr sz="1750" spc="37">
                <a:solidFill>
                  <a:schemeClr val="accent1"/>
                </a:solidFill>
                <a:latin typeface="Lucida Sans Unicode"/>
                <a:cs typeface="Lucida Sans Unicode"/>
              </a:rPr>
              <a:t>initiative</a:t>
            </a:r>
            <a:r>
              <a:rPr sz="1750" spc="-110">
                <a:solidFill>
                  <a:schemeClr val="accent1"/>
                </a:solidFill>
                <a:latin typeface="Lucida Sans Unicode"/>
                <a:cs typeface="Lucida Sans Unicode"/>
              </a:rPr>
              <a:t> </a:t>
            </a:r>
            <a:r>
              <a:rPr sz="1750" spc="30">
                <a:solidFill>
                  <a:schemeClr val="accent1"/>
                </a:solidFill>
                <a:latin typeface="Lucida Sans Unicode"/>
                <a:cs typeface="Lucida Sans Unicode"/>
              </a:rPr>
              <a:t>by</a:t>
            </a:r>
            <a:r>
              <a:rPr sz="1750" spc="-113">
                <a:solidFill>
                  <a:schemeClr val="accent1"/>
                </a:solidFill>
                <a:latin typeface="Lucida Sans Unicode"/>
                <a:cs typeface="Lucida Sans Unicode"/>
              </a:rPr>
              <a:t> </a:t>
            </a:r>
            <a:r>
              <a:rPr sz="1750" spc="40">
                <a:solidFill>
                  <a:schemeClr val="accent1"/>
                </a:solidFill>
                <a:latin typeface="Lucida Sans Unicode"/>
                <a:cs typeface="Lucida Sans Unicode"/>
              </a:rPr>
              <a:t>health</a:t>
            </a:r>
            <a:r>
              <a:rPr lang="en-US" sz="1750" spc="40">
                <a:solidFill>
                  <a:schemeClr val="accent1"/>
                </a:solidFill>
                <a:latin typeface="Lucida Sans Unicode"/>
                <a:cs typeface="Lucida Sans Unicode"/>
              </a:rPr>
              <a:t> science company ZOE and King's College London</a:t>
            </a:r>
            <a:r>
              <a:rPr lang="en-GB" sz="1750" spc="33">
                <a:solidFill>
                  <a:schemeClr val="accent1"/>
                </a:solidFill>
                <a:latin typeface="Lucida Sans Unicode"/>
                <a:cs typeface="Lucida Sans Unicode"/>
              </a:rPr>
              <a:t> </a:t>
            </a:r>
            <a:endParaRPr lang="en-US" sz="1750">
              <a:solidFill>
                <a:schemeClr val="accent1"/>
              </a:solidFill>
              <a:latin typeface="Lucida Sans Unicode"/>
              <a:cs typeface="Lucida Sans Unicode"/>
            </a:endParaRPr>
          </a:p>
        </p:txBody>
      </p:sp>
      <p:sp>
        <p:nvSpPr>
          <p:cNvPr id="15" name="object 2"/>
          <p:cNvSpPr/>
          <p:nvPr/>
        </p:nvSpPr>
        <p:spPr>
          <a:xfrm>
            <a:off x="10945346" y="5574047"/>
            <a:ext cx="1160465" cy="979777"/>
          </a:xfrm>
          <a:prstGeom prst="rect">
            <a:avLst/>
          </a:prstGeom>
          <a:blipFill>
            <a:blip r:embed="rId3" cstate="print"/>
            <a:stretch>
              <a:fillRect/>
            </a:stretch>
          </a:blipFill>
        </p:spPr>
        <p:txBody>
          <a:bodyPr wrap="square" lIns="0" tIns="0" rIns="0" bIns="0" rtlCol="0"/>
          <a:lstStyle/>
          <a:p>
            <a:endParaRPr sz="1195"/>
          </a:p>
        </p:txBody>
      </p:sp>
      <p:pic>
        <p:nvPicPr>
          <p:cNvPr id="11268" name="Picture 4" descr="COVID-19: What nurses and doctors in hospitals want us to know">
            <a:extLst>
              <a:ext uri="{FF2B5EF4-FFF2-40B4-BE49-F238E27FC236}">
                <a16:creationId xmlns:a16="http://schemas.microsoft.com/office/drawing/2014/main" id="{6F213452-DA32-30A4-67D2-CFD2763678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74" t="5000" r="30169" b="54630"/>
          <a:stretch/>
        </p:blipFill>
        <p:spPr bwMode="auto">
          <a:xfrm>
            <a:off x="2452644" y="397842"/>
            <a:ext cx="972828" cy="11353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274" name="Picture 10" descr="AIMed Talks with Sebastien Ourselin and Craig Rhodes - YouTube">
            <a:extLst>
              <a:ext uri="{FF2B5EF4-FFF2-40B4-BE49-F238E27FC236}">
                <a16:creationId xmlns:a16="http://schemas.microsoft.com/office/drawing/2014/main" id="{066545B3-E722-C138-B55E-0182FF5B48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876" t="3164" r="13998" b="64691"/>
          <a:stretch/>
        </p:blipFill>
        <p:spPr bwMode="auto">
          <a:xfrm>
            <a:off x="4738424" y="5473337"/>
            <a:ext cx="1021446" cy="13075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276" name="Picture 12" descr="The little-known Covid symptom affecting one in five people with ...">
            <a:extLst>
              <a:ext uri="{FF2B5EF4-FFF2-40B4-BE49-F238E27FC236}">
                <a16:creationId xmlns:a16="http://schemas.microsoft.com/office/drawing/2014/main" id="{6E514085-B773-569C-5BD6-E3E5578DA9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55" t="4814" r="27805"/>
          <a:stretch/>
        </p:blipFill>
        <p:spPr bwMode="auto">
          <a:xfrm>
            <a:off x="371029" y="5496990"/>
            <a:ext cx="1078975" cy="12602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460448"/>
      </p:ext>
    </p:extLst>
  </p:cSld>
  <p:clrMapOvr>
    <a:masterClrMapping/>
  </p:clrMapOvr>
  <mc:AlternateContent xmlns:mc="http://schemas.openxmlformats.org/markup-compatibility/2006" xmlns:p14="http://schemas.microsoft.com/office/powerpoint/2010/main">
    <mc:Choice Requires="p14">
      <p:transition spd="slow" p14:dur="2000" advTm="107770"/>
    </mc:Choice>
    <mc:Fallback xmlns="">
      <p:transition spd="slow" advTm="10777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7064" y="3005626"/>
            <a:ext cx="11280263" cy="2021142"/>
          </a:xfrm>
        </p:spPr>
        <p:txBody>
          <a:bodyPr>
            <a:noAutofit/>
          </a:bodyPr>
          <a:lstStyle/>
          <a:p>
            <a:r>
              <a:rPr lang="en-GB" sz="3600" b="1" dirty="0"/>
              <a:t>With thanks to all our contributors!</a:t>
            </a:r>
            <a:br>
              <a:rPr lang="en-GB" sz="3600" b="1"/>
            </a:br>
            <a:br>
              <a:rPr lang="en-GB" sz="3600" b="1" dirty="0"/>
            </a:br>
            <a:br>
              <a:rPr lang="en-GB" sz="3600" b="1" dirty="0"/>
            </a:br>
            <a:br>
              <a:rPr lang="en-GB" sz="3600" b="1" dirty="0"/>
            </a:br>
            <a:r>
              <a:rPr lang="en-GB" sz="3600" b="1" dirty="0"/>
              <a:t>DHSC, CDRF and our other funders</a:t>
            </a:r>
            <a:endParaRPr lang="en-US" sz="3600" dirty="0">
              <a:latin typeface="+mn-lt"/>
            </a:endParaRPr>
          </a:p>
        </p:txBody>
      </p:sp>
      <p:sp>
        <p:nvSpPr>
          <p:cNvPr id="3" name="Subtitle 2"/>
          <p:cNvSpPr>
            <a:spLocks noGrp="1"/>
          </p:cNvSpPr>
          <p:nvPr>
            <p:ph type="subTitle" idx="1"/>
          </p:nvPr>
        </p:nvSpPr>
        <p:spPr/>
        <p:txBody>
          <a:bodyPr>
            <a:normAutofit/>
          </a:bodyPr>
          <a:lstStyle/>
          <a:p>
            <a:r>
              <a:rPr lang="en-US" sz="2000" dirty="0"/>
              <a:t>Email me on claire.j.steves@kcl.ac.uk</a:t>
            </a:r>
          </a:p>
        </p:txBody>
      </p:sp>
    </p:spTree>
    <p:extLst>
      <p:ext uri="{BB962C8B-B14F-4D97-AF65-F5344CB8AC3E}">
        <p14:creationId xmlns:p14="http://schemas.microsoft.com/office/powerpoint/2010/main" val="588340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D768-AA21-2F4E-88D6-D442C31A301E}"/>
              </a:ext>
            </a:extLst>
          </p:cNvPr>
          <p:cNvSpPr>
            <a:spLocks noGrp="1"/>
          </p:cNvSpPr>
          <p:nvPr>
            <p:ph type="title"/>
          </p:nvPr>
        </p:nvSpPr>
        <p:spPr/>
        <p:txBody>
          <a:bodyPr/>
          <a:lstStyle/>
          <a:p>
            <a:r>
              <a:rPr lang="en-US" dirty="0"/>
              <a:t>Overview - COVID Symptom Study App</a:t>
            </a:r>
          </a:p>
        </p:txBody>
      </p:sp>
      <p:pic>
        <p:nvPicPr>
          <p:cNvPr id="5" name="Picture 4" descr="A close up of a device&#10;&#10;Description automatically generated">
            <a:extLst>
              <a:ext uri="{FF2B5EF4-FFF2-40B4-BE49-F238E27FC236}">
                <a16:creationId xmlns:a16="http://schemas.microsoft.com/office/drawing/2014/main" id="{9C60CAB0-C899-3B4E-8175-D1C97D153F1F}"/>
              </a:ext>
            </a:extLst>
          </p:cNvPr>
          <p:cNvPicPr>
            <a:picLocks noChangeAspect="1"/>
          </p:cNvPicPr>
          <p:nvPr/>
        </p:nvPicPr>
        <p:blipFill>
          <a:blip r:embed="rId2"/>
          <a:stretch>
            <a:fillRect/>
          </a:stretch>
        </p:blipFill>
        <p:spPr>
          <a:xfrm>
            <a:off x="151875" y="540000"/>
            <a:ext cx="6858000" cy="6858000"/>
          </a:xfrm>
          <a:prstGeom prst="rect">
            <a:avLst/>
          </a:prstGeom>
        </p:spPr>
      </p:pic>
      <p:sp>
        <p:nvSpPr>
          <p:cNvPr id="6" name="TextBox 5">
            <a:extLst>
              <a:ext uri="{FF2B5EF4-FFF2-40B4-BE49-F238E27FC236}">
                <a16:creationId xmlns:a16="http://schemas.microsoft.com/office/drawing/2014/main" id="{B40F51AF-4B4C-9D42-84E5-870444DCA410}"/>
              </a:ext>
            </a:extLst>
          </p:cNvPr>
          <p:cNvSpPr txBox="1"/>
          <p:nvPr/>
        </p:nvSpPr>
        <p:spPr>
          <a:xfrm>
            <a:off x="7465423" y="1175657"/>
            <a:ext cx="3683726" cy="5909310"/>
          </a:xfrm>
          <a:prstGeom prst="rect">
            <a:avLst/>
          </a:prstGeom>
          <a:noFill/>
        </p:spPr>
        <p:txBody>
          <a:bodyPr wrap="square" rtlCol="0">
            <a:spAutoFit/>
          </a:bodyPr>
          <a:lstStyle/>
          <a:p>
            <a:r>
              <a:rPr lang="en-US" dirty="0"/>
              <a:t>Mobile health project – smartphone app</a:t>
            </a:r>
          </a:p>
          <a:p>
            <a:endParaRPr lang="en-US" dirty="0"/>
          </a:p>
          <a:p>
            <a:r>
              <a:rPr lang="en-US" dirty="0"/>
              <a:t>Benefitted from huge national interest in understanding the disease</a:t>
            </a:r>
          </a:p>
          <a:p>
            <a:endParaRPr lang="en-US" dirty="0"/>
          </a:p>
          <a:p>
            <a:r>
              <a:rPr lang="en-US" dirty="0"/>
              <a:t>Daily logging of symptoms across the pandemic</a:t>
            </a:r>
          </a:p>
          <a:p>
            <a:endParaRPr lang="en-US" dirty="0"/>
          </a:p>
          <a:p>
            <a:r>
              <a:rPr lang="en-US" dirty="0"/>
              <a:t>Report of test results</a:t>
            </a:r>
          </a:p>
          <a:p>
            <a:endParaRPr lang="en-US" dirty="0"/>
          </a:p>
          <a:p>
            <a:r>
              <a:rPr lang="en-US" dirty="0"/>
              <a:t>Required an active pool of loggers</a:t>
            </a:r>
          </a:p>
          <a:p>
            <a:endParaRPr lang="en-US" dirty="0"/>
          </a:p>
          <a:p>
            <a:r>
              <a:rPr lang="en-US" dirty="0"/>
              <a:t>Fine balance to ensure engagement of participants</a:t>
            </a:r>
          </a:p>
          <a:p>
            <a:endParaRPr lang="en-US" dirty="0"/>
          </a:p>
          <a:p>
            <a:r>
              <a:rPr lang="en-US" dirty="0"/>
              <a:t>Continuous development improvement and dissemination</a:t>
            </a:r>
          </a:p>
          <a:p>
            <a:endParaRPr lang="en-US" dirty="0"/>
          </a:p>
          <a:p>
            <a:endParaRPr lang="en-US" dirty="0"/>
          </a:p>
        </p:txBody>
      </p:sp>
    </p:spTree>
    <p:extLst>
      <p:ext uri="{BB962C8B-B14F-4D97-AF65-F5344CB8AC3E}">
        <p14:creationId xmlns:p14="http://schemas.microsoft.com/office/powerpoint/2010/main" val="4867341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 understanding a disease from the ground</a:t>
            </a:r>
          </a:p>
        </p:txBody>
      </p:sp>
      <p:graphicFrame>
        <p:nvGraphicFramePr>
          <p:cNvPr id="2" name="Diagram 1">
            <a:extLst>
              <a:ext uri="{FF2B5EF4-FFF2-40B4-BE49-F238E27FC236}">
                <a16:creationId xmlns:a16="http://schemas.microsoft.com/office/drawing/2014/main" id="{D7436A53-BC29-9144-9D6B-FD3AE920D653}"/>
              </a:ext>
            </a:extLst>
          </p:cNvPr>
          <p:cNvGraphicFramePr/>
          <p:nvPr>
            <p:extLst>
              <p:ext uri="{D42A27DB-BD31-4B8C-83A1-F6EECF244321}">
                <p14:modId xmlns:p14="http://schemas.microsoft.com/office/powerpoint/2010/main" val="822512529"/>
              </p:ext>
            </p:extLst>
          </p:nvPr>
        </p:nvGraphicFramePr>
        <p:xfrm>
          <a:off x="482063" y="1092530"/>
          <a:ext cx="11381386" cy="5585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06108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B8166-1584-49A0-A0F6-B44165F4D18D}"/>
              </a:ext>
            </a:extLst>
          </p:cNvPr>
          <p:cNvSpPr>
            <a:spLocks noGrp="1"/>
          </p:cNvSpPr>
          <p:nvPr>
            <p:ph type="title"/>
          </p:nvPr>
        </p:nvSpPr>
        <p:spPr/>
        <p:txBody>
          <a:bodyPr/>
          <a:lstStyle/>
          <a:p>
            <a:r>
              <a:rPr lang="en-GB" dirty="0"/>
              <a:t>Weekly engagement with our contributors and the public</a:t>
            </a:r>
          </a:p>
        </p:txBody>
      </p:sp>
      <p:sp>
        <p:nvSpPr>
          <p:cNvPr id="3" name="Content Placeholder 2">
            <a:extLst>
              <a:ext uri="{FF2B5EF4-FFF2-40B4-BE49-F238E27FC236}">
                <a16:creationId xmlns:a16="http://schemas.microsoft.com/office/drawing/2014/main" id="{ED668C17-FDBA-4159-A6E9-4A6BC1D5B8D3}"/>
              </a:ext>
            </a:extLst>
          </p:cNvPr>
          <p:cNvSpPr>
            <a:spLocks noGrp="1"/>
          </p:cNvSpPr>
          <p:nvPr>
            <p:ph idx="1"/>
          </p:nvPr>
        </p:nvSpPr>
        <p:spPr/>
        <p:txBody>
          <a:bodyPr vert="horz" lIns="0" tIns="0" rIns="0" bIns="0" rtlCol="0" anchor="t">
            <a:normAutofit/>
          </a:bodyPr>
          <a:lstStyle/>
          <a:p>
            <a:endParaRPr lang="en-US"/>
          </a:p>
        </p:txBody>
      </p:sp>
      <p:pic>
        <p:nvPicPr>
          <p:cNvPr id="5" name="Picture 4">
            <a:extLst>
              <a:ext uri="{FF2B5EF4-FFF2-40B4-BE49-F238E27FC236}">
                <a16:creationId xmlns:a16="http://schemas.microsoft.com/office/drawing/2014/main" id="{F94AA258-F06B-70FA-AE83-CDD566FB14AF}"/>
              </a:ext>
            </a:extLst>
          </p:cNvPr>
          <p:cNvPicPr>
            <a:picLocks noChangeAspect="1"/>
          </p:cNvPicPr>
          <p:nvPr/>
        </p:nvPicPr>
        <p:blipFill>
          <a:blip r:embed="rId2"/>
          <a:stretch>
            <a:fillRect/>
          </a:stretch>
        </p:blipFill>
        <p:spPr>
          <a:xfrm>
            <a:off x="395161" y="1535273"/>
            <a:ext cx="6866722" cy="3964293"/>
          </a:xfrm>
          <a:prstGeom prst="rect">
            <a:avLst/>
          </a:prstGeom>
        </p:spPr>
      </p:pic>
      <p:sp>
        <p:nvSpPr>
          <p:cNvPr id="6" name="TextBox 5">
            <a:extLst>
              <a:ext uri="{FF2B5EF4-FFF2-40B4-BE49-F238E27FC236}">
                <a16:creationId xmlns:a16="http://schemas.microsoft.com/office/drawing/2014/main" id="{017B60D5-8F22-61D9-06D7-AED4E1DD622E}"/>
              </a:ext>
            </a:extLst>
          </p:cNvPr>
          <p:cNvSpPr txBox="1"/>
          <p:nvPr/>
        </p:nvSpPr>
        <p:spPr>
          <a:xfrm>
            <a:off x="7760368" y="1864895"/>
            <a:ext cx="3597443" cy="3416320"/>
          </a:xfrm>
          <a:prstGeom prst="rect">
            <a:avLst/>
          </a:prstGeom>
          <a:noFill/>
        </p:spPr>
        <p:txBody>
          <a:bodyPr wrap="square" rtlCol="0">
            <a:spAutoFit/>
          </a:bodyPr>
          <a:lstStyle/>
          <a:p>
            <a:r>
              <a:rPr lang="en-GB" dirty="0"/>
              <a:t>Weekly podcasts for 2 and a half years!</a:t>
            </a:r>
          </a:p>
          <a:p>
            <a:endParaRPr lang="en-GB" dirty="0"/>
          </a:p>
          <a:p>
            <a:r>
              <a:rPr lang="en-GB" dirty="0"/>
              <a:t>Daily briefing to policy makers – including Cabinet Office, DHSC, many others..</a:t>
            </a:r>
          </a:p>
          <a:p>
            <a:endParaRPr lang="en-GB" dirty="0"/>
          </a:p>
          <a:p>
            <a:r>
              <a:rPr lang="en-GB" dirty="0"/>
              <a:t>Individuals could interact with the app to find answers</a:t>
            </a:r>
          </a:p>
          <a:p>
            <a:endParaRPr lang="en-GB" dirty="0"/>
          </a:p>
          <a:p>
            <a:r>
              <a:rPr lang="en-GB" dirty="0"/>
              <a:t>It was successful because it met contributors needs</a:t>
            </a:r>
          </a:p>
        </p:txBody>
      </p:sp>
    </p:spTree>
    <p:extLst>
      <p:ext uri="{BB962C8B-B14F-4D97-AF65-F5344CB8AC3E}">
        <p14:creationId xmlns:p14="http://schemas.microsoft.com/office/powerpoint/2010/main" val="36958424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D768-AA21-2F4E-88D6-D442C31A301E}"/>
              </a:ext>
            </a:extLst>
          </p:cNvPr>
          <p:cNvSpPr>
            <a:spLocks noGrp="1"/>
          </p:cNvSpPr>
          <p:nvPr>
            <p:ph type="title"/>
          </p:nvPr>
        </p:nvSpPr>
        <p:spPr/>
        <p:txBody>
          <a:bodyPr/>
          <a:lstStyle/>
          <a:p>
            <a:r>
              <a:rPr lang="en-US" dirty="0"/>
              <a:t>Overview – </a:t>
            </a:r>
            <a:r>
              <a:rPr lang="en-US"/>
              <a:t>impacts </a:t>
            </a:r>
            <a:endParaRPr lang="en-US" dirty="0"/>
          </a:p>
        </p:txBody>
      </p:sp>
      <p:sp>
        <p:nvSpPr>
          <p:cNvPr id="6" name="TextBox 5">
            <a:extLst>
              <a:ext uri="{FF2B5EF4-FFF2-40B4-BE49-F238E27FC236}">
                <a16:creationId xmlns:a16="http://schemas.microsoft.com/office/drawing/2014/main" id="{B40F51AF-4B4C-9D42-84E5-870444DCA410}"/>
              </a:ext>
            </a:extLst>
          </p:cNvPr>
          <p:cNvSpPr txBox="1"/>
          <p:nvPr/>
        </p:nvSpPr>
        <p:spPr>
          <a:xfrm>
            <a:off x="7465422" y="1175657"/>
            <a:ext cx="4296903" cy="3877985"/>
          </a:xfrm>
          <a:prstGeom prst="rect">
            <a:avLst/>
          </a:prstGeom>
          <a:noFill/>
        </p:spPr>
        <p:txBody>
          <a:bodyPr wrap="square" rtlCol="0">
            <a:spAutoFit/>
          </a:bodyPr>
          <a:lstStyle/>
          <a:p>
            <a:r>
              <a:rPr lang="en-US" sz="2400" dirty="0"/>
              <a:t>Time series of symptoms added something key</a:t>
            </a:r>
          </a:p>
          <a:p>
            <a:endParaRPr lang="en-US" dirty="0"/>
          </a:p>
          <a:p>
            <a:r>
              <a:rPr lang="en-US" dirty="0"/>
              <a:t>43 peer reviewed academic papers</a:t>
            </a:r>
          </a:p>
          <a:p>
            <a:r>
              <a:rPr lang="en-US" dirty="0"/>
              <a:t>		Science x1</a:t>
            </a:r>
          </a:p>
          <a:p>
            <a:r>
              <a:rPr lang="en-US" dirty="0"/>
              <a:t>		Nature Medicine x2</a:t>
            </a:r>
          </a:p>
          <a:p>
            <a:r>
              <a:rPr lang="en-US" dirty="0"/>
              <a:t>		Lancet x1</a:t>
            </a:r>
          </a:p>
          <a:p>
            <a:r>
              <a:rPr lang="en-US" dirty="0"/>
              <a:t>		Lancet Public Health x 3</a:t>
            </a:r>
          </a:p>
          <a:p>
            <a:r>
              <a:rPr lang="en-US" dirty="0"/>
              <a:t>		Lancet Infectious Diseases x2</a:t>
            </a:r>
          </a:p>
          <a:p>
            <a:endParaRPr lang="en-US" dirty="0"/>
          </a:p>
          <a:p>
            <a:endParaRPr lang="en-US" dirty="0"/>
          </a:p>
          <a:p>
            <a:endParaRPr lang="en-US" dirty="0"/>
          </a:p>
          <a:p>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394D6862-B23A-8945-A8D6-BA4C4483B3A5}"/>
              </a:ext>
            </a:extLst>
          </p:cNvPr>
          <p:cNvPicPr>
            <a:picLocks noChangeAspect="1"/>
          </p:cNvPicPr>
          <p:nvPr/>
        </p:nvPicPr>
        <p:blipFill rotWithShape="1">
          <a:blip r:embed="rId3"/>
          <a:srcRect b="5067"/>
          <a:stretch/>
        </p:blipFill>
        <p:spPr>
          <a:xfrm>
            <a:off x="482063" y="1175657"/>
            <a:ext cx="2659311" cy="295391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001" y="2552700"/>
            <a:ext cx="5581180" cy="203927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1374" y="3534262"/>
            <a:ext cx="4935826" cy="197235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1700" y="4867634"/>
            <a:ext cx="4127500" cy="1896025"/>
          </a:xfrm>
          <a:prstGeom prst="rect">
            <a:avLst/>
          </a:prstGeom>
        </p:spPr>
      </p:pic>
      <p:sp>
        <p:nvSpPr>
          <p:cNvPr id="4" name="TextBox 3"/>
          <p:cNvSpPr txBox="1"/>
          <p:nvPr/>
        </p:nvSpPr>
        <p:spPr>
          <a:xfrm>
            <a:off x="482063" y="5713595"/>
            <a:ext cx="5804437" cy="646331"/>
          </a:xfrm>
          <a:prstGeom prst="rect">
            <a:avLst/>
          </a:prstGeom>
          <a:noFill/>
        </p:spPr>
        <p:txBody>
          <a:bodyPr wrap="square" rtlCol="0">
            <a:spAutoFit/>
          </a:bodyPr>
          <a:lstStyle/>
          <a:p>
            <a:r>
              <a:rPr lang="en-US" dirty="0"/>
              <a:t>Direct line to CO, CMO/CSO</a:t>
            </a:r>
            <a:r>
              <a:rPr lang="en-US"/>
              <a:t>, now PHE</a:t>
            </a:r>
            <a:r>
              <a:rPr lang="en-US" dirty="0"/>
              <a:t>, </a:t>
            </a:r>
          </a:p>
          <a:p>
            <a:r>
              <a:rPr lang="en-US" dirty="0"/>
              <a:t>TwinsUK – Vanguard of NCS</a:t>
            </a:r>
          </a:p>
        </p:txBody>
      </p:sp>
    </p:spTree>
    <p:extLst>
      <p:ext uri="{BB962C8B-B14F-4D97-AF65-F5344CB8AC3E}">
        <p14:creationId xmlns:p14="http://schemas.microsoft.com/office/powerpoint/2010/main" val="882506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84CA0-174C-A24D-95DA-69670C027901}"/>
              </a:ext>
            </a:extLst>
          </p:cNvPr>
          <p:cNvSpPr>
            <a:spLocks noGrp="1"/>
          </p:cNvSpPr>
          <p:nvPr>
            <p:ph type="title"/>
          </p:nvPr>
        </p:nvSpPr>
        <p:spPr>
          <a:xfrm>
            <a:off x="441794" y="143551"/>
            <a:ext cx="11360800" cy="763600"/>
          </a:xfrm>
        </p:spPr>
        <p:txBody>
          <a:bodyPr>
            <a:normAutofit fontScale="90000"/>
          </a:bodyPr>
          <a:lstStyle/>
          <a:p>
            <a:r>
              <a:rPr lang="en-US" dirty="0">
                <a:solidFill>
                  <a:srgbClr val="002060"/>
                </a:solidFill>
              </a:rPr>
              <a:t>Data for public health - Dynamic evolution of symptoms over time and geography</a:t>
            </a:r>
          </a:p>
        </p:txBody>
      </p:sp>
      <p:pic>
        <p:nvPicPr>
          <p:cNvPr id="6" name="Picture 5" descr="A close up of text on a white background&#10;&#10;Description automatically generated">
            <a:extLst>
              <a:ext uri="{FF2B5EF4-FFF2-40B4-BE49-F238E27FC236}">
                <a16:creationId xmlns:a16="http://schemas.microsoft.com/office/drawing/2014/main" id="{41D11A6C-69A6-1842-B915-207DC93D54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46984" y="1495245"/>
            <a:ext cx="5075455" cy="3201899"/>
          </a:xfrm>
          <a:prstGeom prst="rect">
            <a:avLst/>
          </a:prstGeom>
          <a:solidFill>
            <a:schemeClr val="bg1">
              <a:lumMod val="95000"/>
            </a:schemeClr>
          </a:solidFill>
        </p:spPr>
      </p:pic>
      <p:pic>
        <p:nvPicPr>
          <p:cNvPr id="5" name="Picture 4">
            <a:extLst>
              <a:ext uri="{FF2B5EF4-FFF2-40B4-BE49-F238E27FC236}">
                <a16:creationId xmlns:a16="http://schemas.microsoft.com/office/drawing/2014/main" id="{260DA944-8022-4D9F-BD21-146B479819D6}"/>
              </a:ext>
            </a:extLst>
          </p:cNvPr>
          <p:cNvPicPr>
            <a:picLocks noChangeAspect="1"/>
          </p:cNvPicPr>
          <p:nvPr/>
        </p:nvPicPr>
        <p:blipFill>
          <a:blip r:embed="rId3"/>
          <a:stretch>
            <a:fillRect/>
          </a:stretch>
        </p:blipFill>
        <p:spPr>
          <a:xfrm>
            <a:off x="6038680" y="989162"/>
            <a:ext cx="2974071" cy="3933647"/>
          </a:xfrm>
          <a:prstGeom prst="rect">
            <a:avLst/>
          </a:prstGeom>
        </p:spPr>
      </p:pic>
      <p:pic>
        <p:nvPicPr>
          <p:cNvPr id="7" name="Picture 6">
            <a:extLst>
              <a:ext uri="{FF2B5EF4-FFF2-40B4-BE49-F238E27FC236}">
                <a16:creationId xmlns:a16="http://schemas.microsoft.com/office/drawing/2014/main" id="{FAB3912B-4CD3-4DE1-BBD1-27853EB0A066}"/>
              </a:ext>
            </a:extLst>
          </p:cNvPr>
          <p:cNvPicPr>
            <a:picLocks noChangeAspect="1"/>
          </p:cNvPicPr>
          <p:nvPr/>
        </p:nvPicPr>
        <p:blipFill>
          <a:blip r:embed="rId4"/>
          <a:stretch>
            <a:fillRect/>
          </a:stretch>
        </p:blipFill>
        <p:spPr>
          <a:xfrm>
            <a:off x="6040149" y="5038515"/>
            <a:ext cx="5762445" cy="1660648"/>
          </a:xfrm>
          <a:prstGeom prst="rect">
            <a:avLst/>
          </a:prstGeom>
        </p:spPr>
      </p:pic>
      <p:sp>
        <p:nvSpPr>
          <p:cNvPr id="8" name="TextBox 7">
            <a:extLst>
              <a:ext uri="{FF2B5EF4-FFF2-40B4-BE49-F238E27FC236}">
                <a16:creationId xmlns:a16="http://schemas.microsoft.com/office/drawing/2014/main" id="{BA2EEA1F-B5B3-4D3E-BDCD-36750D9D3372}"/>
              </a:ext>
            </a:extLst>
          </p:cNvPr>
          <p:cNvSpPr txBox="1"/>
          <p:nvPr/>
        </p:nvSpPr>
        <p:spPr>
          <a:xfrm>
            <a:off x="9216202" y="2047336"/>
            <a:ext cx="2481203" cy="2677656"/>
          </a:xfrm>
          <a:prstGeom prst="rect">
            <a:avLst/>
          </a:prstGeom>
          <a:noFill/>
        </p:spPr>
        <p:txBody>
          <a:bodyPr wrap="square" rtlCol="0">
            <a:spAutoFit/>
          </a:bodyPr>
          <a:lstStyle/>
          <a:p>
            <a:r>
              <a:rPr lang="en-GB" sz="2400" dirty="0"/>
              <a:t>First study to report that COVID was thriving in urban and more deprived areas</a:t>
            </a:r>
          </a:p>
          <a:p>
            <a:r>
              <a:rPr lang="en-GB" sz="2400" dirty="0"/>
              <a:t>27</a:t>
            </a:r>
            <a:r>
              <a:rPr lang="en-GB" sz="2400" baseline="30000" dirty="0"/>
              <a:t>th</a:t>
            </a:r>
            <a:r>
              <a:rPr lang="en-GB" sz="2400" dirty="0"/>
              <a:t> April 2020</a:t>
            </a:r>
          </a:p>
        </p:txBody>
      </p:sp>
    </p:spTree>
    <p:extLst>
      <p:ext uri="{BB962C8B-B14F-4D97-AF65-F5344CB8AC3E}">
        <p14:creationId xmlns:p14="http://schemas.microsoft.com/office/powerpoint/2010/main" val="39756104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E58A-E913-E148-8D53-6A1090154079}"/>
              </a:ext>
            </a:extLst>
          </p:cNvPr>
          <p:cNvSpPr>
            <a:spLocks noGrp="1"/>
          </p:cNvSpPr>
          <p:nvPr>
            <p:ph type="title"/>
          </p:nvPr>
        </p:nvSpPr>
        <p:spPr/>
        <p:txBody>
          <a:bodyPr/>
          <a:lstStyle/>
          <a:p>
            <a:r>
              <a:rPr lang="en-US" dirty="0"/>
              <a:t>Logistic regression based Symptom score to predict positive cases</a:t>
            </a:r>
          </a:p>
        </p:txBody>
      </p:sp>
      <p:pic>
        <p:nvPicPr>
          <p:cNvPr id="4" name="Picture 3">
            <a:extLst>
              <a:ext uri="{FF2B5EF4-FFF2-40B4-BE49-F238E27FC236}">
                <a16:creationId xmlns:a16="http://schemas.microsoft.com/office/drawing/2014/main" id="{ADEB9147-E9CC-D64E-A339-673B65C0D5BB}"/>
              </a:ext>
            </a:extLst>
          </p:cNvPr>
          <p:cNvPicPr>
            <a:picLocks noChangeAspect="1"/>
          </p:cNvPicPr>
          <p:nvPr/>
        </p:nvPicPr>
        <p:blipFill>
          <a:blip r:embed="rId3"/>
          <a:srcRect/>
          <a:stretch/>
        </p:blipFill>
        <p:spPr>
          <a:xfrm>
            <a:off x="533628" y="1717225"/>
            <a:ext cx="5755452" cy="3469039"/>
          </a:xfrm>
          <a:prstGeom prst="rect">
            <a:avLst/>
          </a:prstGeom>
          <a:solidFill>
            <a:schemeClr val="bg1"/>
          </a:solidFill>
          <a:ln w="25400">
            <a:solidFill>
              <a:schemeClr val="accent6">
                <a:lumMod val="75000"/>
              </a:schemeClr>
            </a:solidFill>
          </a:ln>
        </p:spPr>
      </p:pic>
      <p:pic>
        <p:nvPicPr>
          <p:cNvPr id="5" name="Picture 4" descr="A close up of a map&#10;&#10;Description automatically generated">
            <a:extLst>
              <a:ext uri="{FF2B5EF4-FFF2-40B4-BE49-F238E27FC236}">
                <a16:creationId xmlns:a16="http://schemas.microsoft.com/office/drawing/2014/main" id="{C59F5678-DA1F-A040-982C-F4118743954F}"/>
              </a:ext>
            </a:extLst>
          </p:cNvPr>
          <p:cNvPicPr>
            <a:picLocks noChangeAspect="1"/>
          </p:cNvPicPr>
          <p:nvPr/>
        </p:nvPicPr>
        <p:blipFill rotWithShape="1">
          <a:blip r:embed="rId4">
            <a:clrChange>
              <a:clrFrom>
                <a:srgbClr val="FEFFFF"/>
              </a:clrFrom>
              <a:clrTo>
                <a:srgbClr val="FEFFFF">
                  <a:alpha val="0"/>
                </a:srgbClr>
              </a:clrTo>
            </a:clrChange>
          </a:blip>
          <a:srcRect l="5590" t="55688" r="49007"/>
          <a:stretch/>
        </p:blipFill>
        <p:spPr>
          <a:xfrm>
            <a:off x="6618023" y="979932"/>
            <a:ext cx="2661920" cy="2845323"/>
          </a:xfrm>
          <a:prstGeom prst="rect">
            <a:avLst/>
          </a:prstGeom>
          <a:solidFill>
            <a:schemeClr val="bg1"/>
          </a:solidFill>
        </p:spPr>
      </p:pic>
      <p:pic>
        <p:nvPicPr>
          <p:cNvPr id="6" name="Picture 5" descr="A close up of a map&#10;&#10;Description automatically generated">
            <a:extLst>
              <a:ext uri="{FF2B5EF4-FFF2-40B4-BE49-F238E27FC236}">
                <a16:creationId xmlns:a16="http://schemas.microsoft.com/office/drawing/2014/main" id="{4A0A2A0B-5300-634D-B957-EC031A05ADA6}"/>
              </a:ext>
            </a:extLst>
          </p:cNvPr>
          <p:cNvPicPr>
            <a:picLocks noChangeAspect="1"/>
          </p:cNvPicPr>
          <p:nvPr/>
        </p:nvPicPr>
        <p:blipFill rotWithShape="1">
          <a:blip r:embed="rId4">
            <a:clrChange>
              <a:clrFrom>
                <a:srgbClr val="FEFFFF"/>
              </a:clrFrom>
              <a:clrTo>
                <a:srgbClr val="FEFFFF">
                  <a:alpha val="0"/>
                </a:srgbClr>
              </a:clrTo>
            </a:clrChange>
          </a:blip>
          <a:srcRect l="51683" t="55688" r="2913"/>
          <a:stretch/>
        </p:blipFill>
        <p:spPr>
          <a:xfrm>
            <a:off x="9279943" y="979932"/>
            <a:ext cx="2661919" cy="2845322"/>
          </a:xfrm>
          <a:prstGeom prst="rect">
            <a:avLst/>
          </a:prstGeom>
          <a:solidFill>
            <a:schemeClr val="bg1"/>
          </a:solidFill>
        </p:spPr>
      </p:pic>
      <p:sp>
        <p:nvSpPr>
          <p:cNvPr id="7" name="TextBox 6">
            <a:extLst>
              <a:ext uri="{FF2B5EF4-FFF2-40B4-BE49-F238E27FC236}">
                <a16:creationId xmlns:a16="http://schemas.microsoft.com/office/drawing/2014/main" id="{1F08616D-0286-C645-9318-2D40644514F6}"/>
              </a:ext>
            </a:extLst>
          </p:cNvPr>
          <p:cNvSpPr txBox="1"/>
          <p:nvPr/>
        </p:nvSpPr>
        <p:spPr>
          <a:xfrm>
            <a:off x="9215727" y="3905187"/>
            <a:ext cx="2661919" cy="2585323"/>
          </a:xfrm>
          <a:prstGeom prst="rect">
            <a:avLst/>
          </a:prstGeom>
          <a:noFill/>
        </p:spPr>
        <p:txBody>
          <a:bodyPr wrap="square" rtlCol="0">
            <a:spAutoFit/>
          </a:bodyPr>
          <a:lstStyle/>
          <a:p>
            <a:r>
              <a:rPr lang="en-US" dirty="0">
                <a:solidFill>
                  <a:schemeClr val="accent6"/>
                </a:solidFill>
              </a:rPr>
              <a:t>Final score using:</a:t>
            </a:r>
          </a:p>
          <a:p>
            <a:pPr marL="285750" indent="-285750">
              <a:buFont typeface="Wingdings" pitchFamily="2" charset="2"/>
              <a:buChar char="q"/>
            </a:pPr>
            <a:r>
              <a:rPr lang="en-US" dirty="0"/>
              <a:t>Age</a:t>
            </a:r>
          </a:p>
          <a:p>
            <a:pPr marL="285750" indent="-285750">
              <a:buFont typeface="Wingdings" pitchFamily="2" charset="2"/>
              <a:buChar char="q"/>
            </a:pPr>
            <a:r>
              <a:rPr lang="en-US" dirty="0"/>
              <a:t>Gender</a:t>
            </a:r>
          </a:p>
          <a:p>
            <a:pPr marL="285750" indent="-285750">
              <a:buFont typeface="Wingdings" pitchFamily="2" charset="2"/>
              <a:buChar char="q"/>
            </a:pPr>
            <a:r>
              <a:rPr lang="en-US" dirty="0"/>
              <a:t>Loss of smell </a:t>
            </a:r>
          </a:p>
          <a:p>
            <a:pPr marL="285750" indent="-285750">
              <a:buFont typeface="Wingdings" pitchFamily="2" charset="2"/>
              <a:buChar char="q"/>
            </a:pPr>
            <a:r>
              <a:rPr lang="en-US" dirty="0"/>
              <a:t>Persistent cough</a:t>
            </a:r>
          </a:p>
          <a:p>
            <a:pPr marL="285750" indent="-285750">
              <a:buFont typeface="Wingdings" pitchFamily="2" charset="2"/>
              <a:buChar char="q"/>
            </a:pPr>
            <a:r>
              <a:rPr lang="en-US" dirty="0"/>
              <a:t>Skipped meals</a:t>
            </a:r>
          </a:p>
          <a:p>
            <a:pPr marL="285750" indent="-285750">
              <a:buFont typeface="Wingdings" pitchFamily="2" charset="2"/>
              <a:buChar char="q"/>
            </a:pPr>
            <a:r>
              <a:rPr lang="en-US" dirty="0"/>
              <a:t>Severe fatigue</a:t>
            </a:r>
          </a:p>
          <a:p>
            <a:pPr algn="ctr"/>
            <a:endParaRPr lang="en-US" dirty="0"/>
          </a:p>
          <a:p>
            <a:pPr algn="ctr"/>
            <a:endParaRPr lang="en-US" dirty="0"/>
          </a:p>
        </p:txBody>
      </p:sp>
      <p:sp>
        <p:nvSpPr>
          <p:cNvPr id="3" name="Rectangle 2">
            <a:extLst>
              <a:ext uri="{FF2B5EF4-FFF2-40B4-BE49-F238E27FC236}">
                <a16:creationId xmlns:a16="http://schemas.microsoft.com/office/drawing/2014/main" id="{ED6951A8-F79E-E14D-9572-95D0118A0F78}"/>
              </a:ext>
            </a:extLst>
          </p:cNvPr>
          <p:cNvSpPr/>
          <p:nvPr/>
        </p:nvSpPr>
        <p:spPr>
          <a:xfrm>
            <a:off x="1471126" y="5336347"/>
            <a:ext cx="4178754" cy="646331"/>
          </a:xfrm>
          <a:prstGeom prst="rect">
            <a:avLst/>
          </a:prstGeom>
        </p:spPr>
        <p:txBody>
          <a:bodyPr wrap="square">
            <a:spAutoFit/>
          </a:bodyPr>
          <a:lstStyle/>
          <a:p>
            <a:pPr algn="ctr"/>
            <a:r>
              <a:rPr lang="en-US" dirty="0"/>
              <a:t>Loss of smell strongest symptom predictor of </a:t>
            </a:r>
            <a:r>
              <a:rPr lang="en-US" dirty="0" err="1"/>
              <a:t>Covid</a:t>
            </a:r>
            <a:r>
              <a:rPr lang="en-US" dirty="0"/>
              <a:t> positivity</a:t>
            </a:r>
          </a:p>
        </p:txBody>
      </p:sp>
      <p:sp>
        <p:nvSpPr>
          <p:cNvPr id="8" name="Rectangle 7">
            <a:extLst>
              <a:ext uri="{FF2B5EF4-FFF2-40B4-BE49-F238E27FC236}">
                <a16:creationId xmlns:a16="http://schemas.microsoft.com/office/drawing/2014/main" id="{587E2746-2C5A-3D4A-9EE4-A04780C7924D}"/>
              </a:ext>
            </a:extLst>
          </p:cNvPr>
          <p:cNvSpPr/>
          <p:nvPr/>
        </p:nvSpPr>
        <p:spPr>
          <a:xfrm>
            <a:off x="6618023" y="979932"/>
            <a:ext cx="5323839" cy="2845322"/>
          </a:xfrm>
          <a:prstGeom prst="rect">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16C3B05-A45B-7C43-ABF4-E2B1267069F7}"/>
              </a:ext>
            </a:extLst>
          </p:cNvPr>
          <p:cNvSpPr txBox="1"/>
          <p:nvPr/>
        </p:nvSpPr>
        <p:spPr>
          <a:xfrm>
            <a:off x="6553808" y="3940754"/>
            <a:ext cx="2661919" cy="2031325"/>
          </a:xfrm>
          <a:prstGeom prst="rect">
            <a:avLst/>
          </a:prstGeom>
          <a:noFill/>
        </p:spPr>
        <p:txBody>
          <a:bodyPr wrap="square" rtlCol="0">
            <a:spAutoFit/>
          </a:bodyPr>
          <a:lstStyle/>
          <a:p>
            <a:pPr algn="ctr"/>
            <a:endParaRPr lang="en-US" dirty="0"/>
          </a:p>
          <a:p>
            <a:pPr algn="ctr"/>
            <a:r>
              <a:rPr lang="en-US" dirty="0"/>
              <a:t>Model trained using symptoms at day of maximum aggregated symptom sum</a:t>
            </a:r>
          </a:p>
          <a:p>
            <a:pPr algn="ctr"/>
            <a:endParaRPr lang="en-US" dirty="0"/>
          </a:p>
          <a:p>
            <a:pPr algn="ctr"/>
            <a:endParaRPr lang="en-US" dirty="0"/>
          </a:p>
        </p:txBody>
      </p:sp>
      <p:sp>
        <p:nvSpPr>
          <p:cNvPr id="9" name="Rectangle 8">
            <a:extLst>
              <a:ext uri="{FF2B5EF4-FFF2-40B4-BE49-F238E27FC236}">
                <a16:creationId xmlns:a16="http://schemas.microsoft.com/office/drawing/2014/main" id="{F4F61439-B737-8740-A11D-36E1F98B6734}"/>
              </a:ext>
            </a:extLst>
          </p:cNvPr>
          <p:cNvSpPr/>
          <p:nvPr/>
        </p:nvSpPr>
        <p:spPr>
          <a:xfrm>
            <a:off x="215021" y="6317427"/>
            <a:ext cx="11547913" cy="369332"/>
          </a:xfrm>
          <a:prstGeom prst="rect">
            <a:avLst/>
          </a:prstGeom>
        </p:spPr>
        <p:txBody>
          <a:bodyPr wrap="square">
            <a:spAutoFit/>
          </a:bodyPr>
          <a:lstStyle/>
          <a:p>
            <a:r>
              <a:rPr lang="en-GB" dirty="0">
                <a:solidFill>
                  <a:srgbClr val="595959"/>
                </a:solidFill>
                <a:latin typeface="Arial" panose="020B0604020202020204" pitchFamily="34" charset="0"/>
              </a:rPr>
              <a:t>Real-time tracking of self-reported symptoms to predict potential COVID-19, </a:t>
            </a:r>
            <a:r>
              <a:rPr lang="en-GB" dirty="0" err="1">
                <a:solidFill>
                  <a:srgbClr val="595959"/>
                </a:solidFill>
                <a:latin typeface="Arial" panose="020B0604020202020204" pitchFamily="34" charset="0"/>
              </a:rPr>
              <a:t>Menni</a:t>
            </a:r>
            <a:r>
              <a:rPr lang="en-GB" dirty="0">
                <a:solidFill>
                  <a:srgbClr val="595959"/>
                </a:solidFill>
                <a:latin typeface="Arial" panose="020B0604020202020204" pitchFamily="34" charset="0"/>
              </a:rPr>
              <a:t> et al, Nature Medicine (2020)</a:t>
            </a:r>
            <a:endParaRPr lang="en-GB" dirty="0">
              <a:effectLst/>
            </a:endParaRPr>
          </a:p>
        </p:txBody>
      </p:sp>
    </p:spTree>
    <p:extLst>
      <p:ext uri="{BB962C8B-B14F-4D97-AF65-F5344CB8AC3E}">
        <p14:creationId xmlns:p14="http://schemas.microsoft.com/office/powerpoint/2010/main" val="603011865"/>
      </p:ext>
    </p:extLst>
  </p:cSld>
  <p:clrMapOvr>
    <a:masterClrMapping/>
  </p:clrMapOvr>
  <p:transition>
    <p:fade/>
  </p:transition>
</p:sld>
</file>

<file path=ppt/theme/theme1.xml><?xml version="1.0" encoding="utf-8"?>
<a:theme xmlns:a="http://schemas.openxmlformats.org/drawingml/2006/main" name="KCL UPDATE v4 16x9">
  <a:themeElements>
    <a:clrScheme name="KCL">
      <a:dk1>
        <a:sysClr val="windowText" lastClr="000000"/>
      </a:dk1>
      <a:lt1>
        <a:sysClr val="window" lastClr="FFFFFF"/>
      </a:lt1>
      <a:dk2>
        <a:srgbClr val="0A2D50"/>
      </a:dk2>
      <a:lt2>
        <a:srgbClr val="CDD7DC"/>
      </a:lt2>
      <a:accent1>
        <a:srgbClr val="E2231A"/>
      </a:accent1>
      <a:accent2>
        <a:srgbClr val="FF5F05"/>
      </a:accent2>
      <a:accent3>
        <a:srgbClr val="F5B90F"/>
      </a:accent3>
      <a:accent4>
        <a:srgbClr val="C8E128"/>
      </a:accent4>
      <a:accent5>
        <a:srgbClr val="009EA0"/>
      </a:accent5>
      <a:accent6>
        <a:srgbClr val="005AD2"/>
      </a:accent6>
      <a:hlink>
        <a:srgbClr val="E2231A"/>
      </a:hlink>
      <a:folHlink>
        <a:srgbClr val="E2231A"/>
      </a:folHlink>
    </a:clrScheme>
    <a:fontScheme name="KCL-fonts">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081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90c77d1-93ed-4f71-8f4c-7998a9530f63">
      <Terms xmlns="http://schemas.microsoft.com/office/infopath/2007/PartnerControls"/>
    </lcf76f155ced4ddcb4097134ff3c332f>
    <TaxCatchAll xmlns="e126fe4f-ea1a-43f6-ac45-2d71a1d6365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40962CCB8CA64AB4DAF2C8B7389621" ma:contentTypeVersion="13" ma:contentTypeDescription="Create a new document." ma:contentTypeScope="" ma:versionID="50ab9a366842309f336ed61c5be2973d">
  <xsd:schema xmlns:xsd="http://www.w3.org/2001/XMLSchema" xmlns:xs="http://www.w3.org/2001/XMLSchema" xmlns:p="http://schemas.microsoft.com/office/2006/metadata/properties" xmlns:ns2="f90c77d1-93ed-4f71-8f4c-7998a9530f63" xmlns:ns3="e126fe4f-ea1a-43f6-ac45-2d71a1d6365f" targetNamespace="http://schemas.microsoft.com/office/2006/metadata/properties" ma:root="true" ma:fieldsID="2d131221133a372bb21dcfd9d63ff8a2" ns2:_="" ns3:_="">
    <xsd:import namespace="f90c77d1-93ed-4f71-8f4c-7998a9530f63"/>
    <xsd:import namespace="e126fe4f-ea1a-43f6-ac45-2d71a1d636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c77d1-93ed-4f71-8f4c-7998a9530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26fe4f-ea1a-43f6-ac45-2d71a1d6365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f469578-d4c4-43e6-9f3e-6d981ab352b3}" ma:internalName="TaxCatchAll" ma:showField="CatchAllData" ma:web="e126fe4f-ea1a-43f6-ac45-2d71a1d636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57C0CF-7C01-40CC-9266-0DE3885FDF3E}">
  <ds:schemaRefs>
    <ds:schemaRef ds:uri="http://purl.org/dc/terms/"/>
    <ds:schemaRef ds:uri="f8b349a1-4287-4879-810f-a9c630c8b11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dda0ced6-2deb-4290-a7d8-a7b485df3e50"/>
    <ds:schemaRef ds:uri="http://www.w3.org/XML/1998/namespace"/>
    <ds:schemaRef ds:uri="http://purl.org/dc/dcmitype/"/>
    <ds:schemaRef ds:uri="f90c77d1-93ed-4f71-8f4c-7998a9530f63"/>
    <ds:schemaRef ds:uri="e126fe4f-ea1a-43f6-ac45-2d71a1d6365f"/>
  </ds:schemaRefs>
</ds:datastoreItem>
</file>

<file path=customXml/itemProps2.xml><?xml version="1.0" encoding="utf-8"?>
<ds:datastoreItem xmlns:ds="http://schemas.openxmlformats.org/officeDocument/2006/customXml" ds:itemID="{B4424E67-A1DA-4FCC-A08D-6ACDA1B49C69}">
  <ds:schemaRefs>
    <ds:schemaRef ds:uri="http://schemas.microsoft.com/sharepoint/v3/contenttype/forms"/>
  </ds:schemaRefs>
</ds:datastoreItem>
</file>

<file path=customXml/itemProps3.xml><?xml version="1.0" encoding="utf-8"?>
<ds:datastoreItem xmlns:ds="http://schemas.openxmlformats.org/officeDocument/2006/customXml" ds:itemID="{F6C71F6C-AAD4-4D0B-BD4A-409921158E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0c77d1-93ed-4f71-8f4c-7998a9530f63"/>
    <ds:schemaRef ds:uri="e126fe4f-ea1a-43f6-ac45-2d71a1d636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KCL UPDATE v4 16x9.potx</Template>
  <TotalTime>26592</TotalTime>
  <Words>2527</Words>
  <Application>Microsoft Office PowerPoint</Application>
  <PresentationFormat>Custom</PresentationFormat>
  <Paragraphs>485</Paragraphs>
  <Slides>30</Slides>
  <Notes>14</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KCL UPDATE v4 16x9</vt:lpstr>
      <vt:lpstr>PowerPoint Presentation</vt:lpstr>
      <vt:lpstr>Health Research from Home in TwinsUK since 2017</vt:lpstr>
      <vt:lpstr>Critical collaboration</vt:lpstr>
      <vt:lpstr>Overview - COVID Symptom Study App</vt:lpstr>
      <vt:lpstr>Overview – understanding a disease from the ground</vt:lpstr>
      <vt:lpstr>Weekly engagement with our contributors and the public</vt:lpstr>
      <vt:lpstr>Overview – impacts </vt:lpstr>
      <vt:lpstr>Data for public health - Dynamic evolution of symptoms over time and geography</vt:lpstr>
      <vt:lpstr>Logistic regression based Symptom score to predict positive cases</vt:lpstr>
      <vt:lpstr>Community science:  how the community drove insights</vt:lpstr>
      <vt:lpstr>Leveraging longitudinal data - Symptom patterns for severity prediction</vt:lpstr>
      <vt:lpstr>Leveraging longitudinal data – Early symptoms predictive of long duration</vt:lpstr>
      <vt:lpstr>PowerPoint Presentation</vt:lpstr>
      <vt:lpstr>How did we do it  - A Team effort  </vt:lpstr>
      <vt:lpstr>Data burden – Weight and complexity –ExeTera Platform</vt:lpstr>
      <vt:lpstr>Continuous development </vt:lpstr>
      <vt:lpstr>PowerPoint Presentation</vt:lpstr>
      <vt:lpstr>Meanwhile at Twins: Serology Home Visits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impact?</vt:lpstr>
      <vt:lpstr>Multiple intersecting skillsets</vt:lpstr>
      <vt:lpstr>PowerPoint Presentation</vt:lpstr>
      <vt:lpstr>With thanks to all our contributors!    DHSC, CDRF and our other funders</vt:lpstr>
    </vt:vector>
  </TitlesOfParts>
  <Company>DAY 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 1</dc:creator>
  <cp:lastModifiedBy>Claire Steves</cp:lastModifiedBy>
  <cp:revision>322</cp:revision>
  <dcterms:created xsi:type="dcterms:W3CDTF">2015-05-18T09:02:19Z</dcterms:created>
  <dcterms:modified xsi:type="dcterms:W3CDTF">2025-02-18T08:35:03Z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0x0101002240962CCB8CA64AB4DAF2C8B7389621</vt:lpwstr>
  </property>
  <property fmtid="{D5CDD505-2E9C-101B-9397-08002B2CF9AE}" pid="3" name="MediaServiceImageTags">
    <vt:lpwstr/>
  </property>
</Properties>
</file>